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6" r:id="rId9"/>
    <p:sldId id="263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-63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78CAA2-BDC6-4129-9EFC-6C9147E52D39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DCA45DA-EE1D-40B2-8534-214874C66F1C}">
      <dgm:prSet phldrT="[Текст]" custT="1"/>
      <dgm:spPr>
        <a:solidFill>
          <a:schemeClr val="accent2">
            <a:lumMod val="75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ЗАОЧНЫЙ ЭТАП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(подготовительный)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9E734E7-8CB5-45C3-9F87-E3428BD1525F}" type="parTrans" cxnId="{A838B7D8-273C-4E3E-9BD6-C6EDBB019D37}">
      <dgm:prSet/>
      <dgm:spPr/>
      <dgm:t>
        <a:bodyPr/>
        <a:lstStyle/>
        <a:p>
          <a:endParaRPr lang="ru-RU"/>
        </a:p>
      </dgm:t>
    </dgm:pt>
    <dgm:pt modelId="{3F09AD57-4AC3-4F16-8088-64F5429DD15D}" type="sibTrans" cxnId="{A838B7D8-273C-4E3E-9BD6-C6EDBB019D37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50842241-C63F-432C-B95D-AEBAA050F2F8}">
      <dgm:prSet phldrT="[Текст]" custT="1"/>
      <dgm:spPr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accent2">
                  <a:lumMod val="50000"/>
                </a:schemeClr>
              </a:solidFill>
            </a:rPr>
            <a:t>рассылка «технических заданий» для детей</a:t>
          </a:r>
          <a:endParaRPr lang="ru-RU" sz="1600" b="1" dirty="0">
            <a:solidFill>
              <a:schemeClr val="accent2">
                <a:lumMod val="50000"/>
              </a:schemeClr>
            </a:solidFill>
          </a:endParaRPr>
        </a:p>
      </dgm:t>
    </dgm:pt>
    <dgm:pt modelId="{EBE690C8-226A-450A-9612-61EBFA52857F}" type="parTrans" cxnId="{C4204D15-D258-47EE-9E79-15AEBC917751}">
      <dgm:prSet/>
      <dgm:spPr/>
      <dgm:t>
        <a:bodyPr/>
        <a:lstStyle/>
        <a:p>
          <a:endParaRPr lang="ru-RU"/>
        </a:p>
      </dgm:t>
    </dgm:pt>
    <dgm:pt modelId="{CA0F005B-5B57-492B-8D0A-6700D8AB6DA4}" type="sibTrans" cxnId="{C4204D15-D258-47EE-9E79-15AEBC917751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349E2ADC-1404-45F3-9D32-2A8413B110E5}">
      <dgm:prSet phldrT="[Текст]" custT="1"/>
      <dgm:spPr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accent2">
                  <a:lumMod val="50000"/>
                </a:schemeClr>
              </a:solidFill>
            </a:rPr>
            <a:t>проведение подготовительных образовательных событий в ДОУ – участниках (формирование команд)</a:t>
          </a:r>
          <a:endParaRPr lang="ru-RU" sz="1400" b="1" dirty="0">
            <a:solidFill>
              <a:schemeClr val="accent2">
                <a:lumMod val="50000"/>
              </a:schemeClr>
            </a:solidFill>
          </a:endParaRPr>
        </a:p>
      </dgm:t>
    </dgm:pt>
    <dgm:pt modelId="{FB649CA9-35B9-40FC-9048-3D4BCB62E0C7}" type="parTrans" cxnId="{E836620C-93D5-4C08-8575-DD7BE46DD825}">
      <dgm:prSet/>
      <dgm:spPr/>
      <dgm:t>
        <a:bodyPr/>
        <a:lstStyle/>
        <a:p>
          <a:endParaRPr lang="ru-RU"/>
        </a:p>
      </dgm:t>
    </dgm:pt>
    <dgm:pt modelId="{63CEBBF6-6C70-4033-899D-7D927B06BB2D}" type="sibTrans" cxnId="{E836620C-93D5-4C08-8575-DD7BE46DD825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0C880C26-19C6-4360-8C2A-B5F5B50C1552}">
      <dgm:prSet phldrT="[Текст]" custT="1"/>
      <dgm:spPr>
        <a:solidFill>
          <a:schemeClr val="accent2">
            <a:lumMod val="75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ОЧНЫЙ ЭТАП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DBEC1F-9323-435F-BED8-2A55295CF6B1}" type="parTrans" cxnId="{07873576-16EF-4C5E-A2FB-DA81FEC81637}">
      <dgm:prSet/>
      <dgm:spPr/>
      <dgm:t>
        <a:bodyPr/>
        <a:lstStyle/>
        <a:p>
          <a:endParaRPr lang="ru-RU"/>
        </a:p>
      </dgm:t>
    </dgm:pt>
    <dgm:pt modelId="{811026B5-10B9-45CD-B520-41DD83D54BBA}" type="sibTrans" cxnId="{07873576-16EF-4C5E-A2FB-DA81FEC81637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0D8B9BD2-861A-484C-94DA-B3193FE5830F}">
      <dgm:prSet phldrT="[Текст]" custT="1"/>
      <dgm:spPr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accent2">
                  <a:lumMod val="50000"/>
                </a:schemeClr>
              </a:solidFill>
            </a:rPr>
            <a:t>мотивация </a:t>
          </a:r>
        </a:p>
        <a:p>
          <a:r>
            <a:rPr lang="ru-RU" sz="1400" b="1" dirty="0" smtClean="0">
              <a:solidFill>
                <a:schemeClr val="accent2">
                  <a:lumMod val="50000"/>
                </a:schemeClr>
              </a:solidFill>
            </a:rPr>
            <a:t>(проблемная ситуация)</a:t>
          </a:r>
          <a:endParaRPr lang="ru-RU" sz="1400" b="1" dirty="0">
            <a:solidFill>
              <a:schemeClr val="accent2">
                <a:lumMod val="50000"/>
              </a:schemeClr>
            </a:solidFill>
          </a:endParaRPr>
        </a:p>
      </dgm:t>
    </dgm:pt>
    <dgm:pt modelId="{A24D0AA4-67CF-4686-AC1D-9743D9C34A27}" type="parTrans" cxnId="{FC2D6F37-9595-4486-89D6-C5D89A683F47}">
      <dgm:prSet/>
      <dgm:spPr/>
      <dgm:t>
        <a:bodyPr/>
        <a:lstStyle/>
        <a:p>
          <a:endParaRPr lang="ru-RU"/>
        </a:p>
      </dgm:t>
    </dgm:pt>
    <dgm:pt modelId="{3FE5470B-0C88-46B7-AD8A-EA090F48B9E2}" type="sibTrans" cxnId="{FC2D6F37-9595-4486-89D6-C5D89A683F47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980F2A51-8A17-4B30-89AE-C06F208BBF57}">
      <dgm:prSet phldrT="[Текст]" custT="1"/>
      <dgm:spPr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accent2">
                  <a:lumMod val="50000"/>
                </a:schemeClr>
              </a:solidFill>
            </a:rPr>
            <a:t>интеллектуальный </a:t>
          </a:r>
          <a:r>
            <a:rPr lang="ru-RU" sz="1600" b="1" dirty="0" err="1" smtClean="0">
              <a:solidFill>
                <a:schemeClr val="accent2">
                  <a:lumMod val="50000"/>
                </a:schemeClr>
              </a:solidFill>
            </a:rPr>
            <a:t>квест</a:t>
          </a:r>
          <a:endParaRPr lang="ru-RU" sz="1600" b="1" dirty="0">
            <a:solidFill>
              <a:schemeClr val="accent2">
                <a:lumMod val="50000"/>
              </a:schemeClr>
            </a:solidFill>
          </a:endParaRPr>
        </a:p>
      </dgm:t>
    </dgm:pt>
    <dgm:pt modelId="{75EF1700-02DB-4C6D-A241-05B1610A97D6}" type="parTrans" cxnId="{7EF26CF2-5181-40E5-8CE1-255741C3C127}">
      <dgm:prSet/>
      <dgm:spPr/>
      <dgm:t>
        <a:bodyPr/>
        <a:lstStyle/>
        <a:p>
          <a:endParaRPr lang="ru-RU"/>
        </a:p>
      </dgm:t>
    </dgm:pt>
    <dgm:pt modelId="{8CDE9415-9F01-491F-B2EF-E59A96F1B2CF}" type="sibTrans" cxnId="{7EF26CF2-5181-40E5-8CE1-255741C3C127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61049CD9-0D76-4BDC-B6BE-ADA915275D15}">
      <dgm:prSet phldrT="[Текст]" custT="1"/>
      <dgm:spPr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accent2">
                  <a:lumMod val="50000"/>
                </a:schemeClr>
              </a:solidFill>
            </a:rPr>
            <a:t>конкурсный этап: </a:t>
          </a:r>
          <a:r>
            <a:rPr lang="ru-RU" sz="1300" b="1" dirty="0" smtClean="0">
              <a:solidFill>
                <a:schemeClr val="accent2">
                  <a:lumMod val="50000"/>
                </a:schemeClr>
              </a:solidFill>
            </a:rPr>
            <a:t>«Техническое задание»; «Строительные площадки»; «Творческий»; «Презентация»</a:t>
          </a:r>
          <a:endParaRPr lang="ru-RU" sz="1300" b="1" dirty="0">
            <a:solidFill>
              <a:schemeClr val="accent2">
                <a:lumMod val="50000"/>
              </a:schemeClr>
            </a:solidFill>
          </a:endParaRPr>
        </a:p>
      </dgm:t>
    </dgm:pt>
    <dgm:pt modelId="{CCF2AAF3-A78A-4F25-B338-123CD0C447CD}" type="parTrans" cxnId="{09730D0D-BC70-4520-BC81-E9850DD2DDF1}">
      <dgm:prSet/>
      <dgm:spPr/>
      <dgm:t>
        <a:bodyPr/>
        <a:lstStyle/>
        <a:p>
          <a:endParaRPr lang="ru-RU"/>
        </a:p>
      </dgm:t>
    </dgm:pt>
    <dgm:pt modelId="{7FC69196-1688-4DE1-BA86-4DECCE244BBA}" type="sibTrans" cxnId="{09730D0D-BC70-4520-BC81-E9850DD2DDF1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5D330568-5616-4A8A-8CF4-ACCAAB936707}">
      <dgm:prSet phldrT="[Текст]" custT="1"/>
      <dgm:spPr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accent2">
                  <a:lumMod val="50000"/>
                </a:schemeClr>
              </a:solidFill>
            </a:rPr>
            <a:t>танцевальный </a:t>
          </a:r>
          <a:r>
            <a:rPr lang="ru-RU" sz="1600" b="1" dirty="0" err="1" smtClean="0">
              <a:solidFill>
                <a:schemeClr val="accent2">
                  <a:lumMod val="50000"/>
                </a:schemeClr>
              </a:solidFill>
            </a:rPr>
            <a:t>флешмоб</a:t>
          </a:r>
          <a:endParaRPr lang="ru-RU" sz="1600" b="1" dirty="0">
            <a:solidFill>
              <a:schemeClr val="accent2">
                <a:lumMod val="50000"/>
              </a:schemeClr>
            </a:solidFill>
          </a:endParaRPr>
        </a:p>
      </dgm:t>
    </dgm:pt>
    <dgm:pt modelId="{D95E5DE3-4780-46B9-A3BA-FEFC7AABADE0}" type="parTrans" cxnId="{5ED74650-FF1D-4254-9189-2212CA1C92CC}">
      <dgm:prSet/>
      <dgm:spPr/>
      <dgm:t>
        <a:bodyPr/>
        <a:lstStyle/>
        <a:p>
          <a:endParaRPr lang="ru-RU"/>
        </a:p>
      </dgm:t>
    </dgm:pt>
    <dgm:pt modelId="{780BF904-E20D-410E-A42C-1B56FC8B15D1}" type="sibTrans" cxnId="{5ED74650-FF1D-4254-9189-2212CA1C92CC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362369A6-3D8B-4B5F-9426-C1702689F5E6}">
      <dgm:prSet phldrT="[Текст]" custT="1"/>
      <dgm:spPr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accent2">
                  <a:lumMod val="50000"/>
                </a:schemeClr>
              </a:solidFill>
            </a:rPr>
            <a:t>подведение итогов с награждением</a:t>
          </a:r>
          <a:endParaRPr lang="ru-RU" sz="1600" b="1" dirty="0">
            <a:solidFill>
              <a:schemeClr val="accent2">
                <a:lumMod val="50000"/>
              </a:schemeClr>
            </a:solidFill>
          </a:endParaRPr>
        </a:p>
      </dgm:t>
    </dgm:pt>
    <dgm:pt modelId="{1410633B-F02A-43D8-BBEC-6E4D4CA4C519}" type="parTrans" cxnId="{E642C93F-02D2-4CE2-AFCE-8947FF75D894}">
      <dgm:prSet/>
      <dgm:spPr/>
      <dgm:t>
        <a:bodyPr/>
        <a:lstStyle/>
        <a:p>
          <a:endParaRPr lang="ru-RU"/>
        </a:p>
      </dgm:t>
    </dgm:pt>
    <dgm:pt modelId="{6FBFC893-087E-4D73-81F1-9D830364507F}" type="sibTrans" cxnId="{E642C93F-02D2-4CE2-AFCE-8947FF75D894}">
      <dgm:prSet/>
      <dgm:spPr/>
      <dgm:t>
        <a:bodyPr/>
        <a:lstStyle/>
        <a:p>
          <a:endParaRPr lang="ru-RU"/>
        </a:p>
      </dgm:t>
    </dgm:pt>
    <dgm:pt modelId="{7266FB1B-E223-4450-8121-2DAD1F49863D}" type="pres">
      <dgm:prSet presAssocID="{F878CAA2-BDC6-4129-9EFC-6C9147E52D39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B4CBB933-4F7A-469E-96A0-42436A119DFF}" type="pres">
      <dgm:prSet presAssocID="{7DCA45DA-EE1D-40B2-8534-214874C66F1C}" presName="compNode" presStyleCnt="0"/>
      <dgm:spPr/>
    </dgm:pt>
    <dgm:pt modelId="{1F87A95F-C254-44D7-B683-3DE33BA27637}" type="pres">
      <dgm:prSet presAssocID="{7DCA45DA-EE1D-40B2-8534-214874C66F1C}" presName="dummyConnPt" presStyleCnt="0"/>
      <dgm:spPr/>
    </dgm:pt>
    <dgm:pt modelId="{CD336897-5887-40D7-8219-58A3248A1BAE}" type="pres">
      <dgm:prSet presAssocID="{7DCA45DA-EE1D-40B2-8534-214874C66F1C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44E4FD-4BBA-4F12-B612-A4A2A35C0B25}" type="pres">
      <dgm:prSet presAssocID="{3F09AD57-4AC3-4F16-8088-64F5429DD15D}" presName="sibTrans" presStyleLbl="bgSibTrans2D1" presStyleIdx="0" presStyleCnt="8"/>
      <dgm:spPr/>
      <dgm:t>
        <a:bodyPr/>
        <a:lstStyle/>
        <a:p>
          <a:endParaRPr lang="ru-RU"/>
        </a:p>
      </dgm:t>
    </dgm:pt>
    <dgm:pt modelId="{A486DC08-88D2-4134-B0D6-242B986415BF}" type="pres">
      <dgm:prSet presAssocID="{50842241-C63F-432C-B95D-AEBAA050F2F8}" presName="compNode" presStyleCnt="0"/>
      <dgm:spPr/>
    </dgm:pt>
    <dgm:pt modelId="{C97237A6-8C2D-44B5-8C1A-7EB18904A97B}" type="pres">
      <dgm:prSet presAssocID="{50842241-C63F-432C-B95D-AEBAA050F2F8}" presName="dummyConnPt" presStyleCnt="0"/>
      <dgm:spPr/>
    </dgm:pt>
    <dgm:pt modelId="{1BE5A6EC-B7C0-46C6-A084-B9A0ECB159B7}" type="pres">
      <dgm:prSet presAssocID="{50842241-C63F-432C-B95D-AEBAA050F2F8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0032AE-E1B9-4D5A-9809-8D8E90A765FF}" type="pres">
      <dgm:prSet presAssocID="{CA0F005B-5B57-492B-8D0A-6700D8AB6DA4}" presName="sibTrans" presStyleLbl="bgSibTrans2D1" presStyleIdx="1" presStyleCnt="8"/>
      <dgm:spPr/>
      <dgm:t>
        <a:bodyPr/>
        <a:lstStyle/>
        <a:p>
          <a:endParaRPr lang="ru-RU"/>
        </a:p>
      </dgm:t>
    </dgm:pt>
    <dgm:pt modelId="{E760CA7A-7E8F-454A-BC25-E394420EA248}" type="pres">
      <dgm:prSet presAssocID="{349E2ADC-1404-45F3-9D32-2A8413B110E5}" presName="compNode" presStyleCnt="0"/>
      <dgm:spPr/>
    </dgm:pt>
    <dgm:pt modelId="{F398BC29-95AB-453E-A007-6EDD3AB405FE}" type="pres">
      <dgm:prSet presAssocID="{349E2ADC-1404-45F3-9D32-2A8413B110E5}" presName="dummyConnPt" presStyleCnt="0"/>
      <dgm:spPr/>
    </dgm:pt>
    <dgm:pt modelId="{C96D7AE8-1ACD-4426-BDFA-33E7D3933E63}" type="pres">
      <dgm:prSet presAssocID="{349E2ADC-1404-45F3-9D32-2A8413B110E5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6D775B-F8C8-4768-94E2-911E9E235373}" type="pres">
      <dgm:prSet presAssocID="{63CEBBF6-6C70-4033-899D-7D927B06BB2D}" presName="sibTrans" presStyleLbl="bgSibTrans2D1" presStyleIdx="2" presStyleCnt="8"/>
      <dgm:spPr/>
      <dgm:t>
        <a:bodyPr/>
        <a:lstStyle/>
        <a:p>
          <a:endParaRPr lang="ru-RU"/>
        </a:p>
      </dgm:t>
    </dgm:pt>
    <dgm:pt modelId="{AE6A2AB9-6BB2-464B-BA01-3B4409C962EB}" type="pres">
      <dgm:prSet presAssocID="{0C880C26-19C6-4360-8C2A-B5F5B50C1552}" presName="compNode" presStyleCnt="0"/>
      <dgm:spPr/>
    </dgm:pt>
    <dgm:pt modelId="{6B37641B-EDFD-4404-B3B9-BC019AB72322}" type="pres">
      <dgm:prSet presAssocID="{0C880C26-19C6-4360-8C2A-B5F5B50C1552}" presName="dummyConnPt" presStyleCnt="0"/>
      <dgm:spPr/>
    </dgm:pt>
    <dgm:pt modelId="{401E4BDF-3435-4FF0-AD56-630443538C3B}" type="pres">
      <dgm:prSet presAssocID="{0C880C26-19C6-4360-8C2A-B5F5B50C1552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2DF472-690E-47FC-8CBA-F9CC5DE2C63B}" type="pres">
      <dgm:prSet presAssocID="{811026B5-10B9-45CD-B520-41DD83D54BBA}" presName="sibTrans" presStyleLbl="bgSibTrans2D1" presStyleIdx="3" presStyleCnt="8"/>
      <dgm:spPr/>
      <dgm:t>
        <a:bodyPr/>
        <a:lstStyle/>
        <a:p>
          <a:endParaRPr lang="ru-RU"/>
        </a:p>
      </dgm:t>
    </dgm:pt>
    <dgm:pt modelId="{35C2CF92-FE99-4A85-B27E-F7252EB6D65E}" type="pres">
      <dgm:prSet presAssocID="{0D8B9BD2-861A-484C-94DA-B3193FE5830F}" presName="compNode" presStyleCnt="0"/>
      <dgm:spPr/>
    </dgm:pt>
    <dgm:pt modelId="{9BEBAED4-72A8-4D28-8B03-DAA9072E082B}" type="pres">
      <dgm:prSet presAssocID="{0D8B9BD2-861A-484C-94DA-B3193FE5830F}" presName="dummyConnPt" presStyleCnt="0"/>
      <dgm:spPr/>
    </dgm:pt>
    <dgm:pt modelId="{7C248816-778E-4454-A4BC-572D651998CE}" type="pres">
      <dgm:prSet presAssocID="{0D8B9BD2-861A-484C-94DA-B3193FE5830F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93EC98-E7B1-4763-9BD9-54C576979286}" type="pres">
      <dgm:prSet presAssocID="{3FE5470B-0C88-46B7-AD8A-EA090F48B9E2}" presName="sibTrans" presStyleLbl="bgSibTrans2D1" presStyleIdx="4" presStyleCnt="8"/>
      <dgm:spPr/>
      <dgm:t>
        <a:bodyPr/>
        <a:lstStyle/>
        <a:p>
          <a:endParaRPr lang="ru-RU"/>
        </a:p>
      </dgm:t>
    </dgm:pt>
    <dgm:pt modelId="{4245F79F-F8B4-409C-9298-3EA7856707C8}" type="pres">
      <dgm:prSet presAssocID="{980F2A51-8A17-4B30-89AE-C06F208BBF57}" presName="compNode" presStyleCnt="0"/>
      <dgm:spPr/>
    </dgm:pt>
    <dgm:pt modelId="{601BF1E5-B66A-4F77-9F88-976A7A444D4F}" type="pres">
      <dgm:prSet presAssocID="{980F2A51-8A17-4B30-89AE-C06F208BBF57}" presName="dummyConnPt" presStyleCnt="0"/>
      <dgm:spPr/>
    </dgm:pt>
    <dgm:pt modelId="{E083E3A8-FFF3-4D73-9075-21BF93533D0D}" type="pres">
      <dgm:prSet presAssocID="{980F2A51-8A17-4B30-89AE-C06F208BBF57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5C6F8E-5031-4C66-8603-E9F9973EDE85}" type="pres">
      <dgm:prSet presAssocID="{8CDE9415-9F01-491F-B2EF-E59A96F1B2CF}" presName="sibTrans" presStyleLbl="bgSibTrans2D1" presStyleIdx="5" presStyleCnt="8"/>
      <dgm:spPr/>
      <dgm:t>
        <a:bodyPr/>
        <a:lstStyle/>
        <a:p>
          <a:endParaRPr lang="ru-RU"/>
        </a:p>
      </dgm:t>
    </dgm:pt>
    <dgm:pt modelId="{E2CE159E-8D4E-42D9-BD9C-831BEA07E45E}" type="pres">
      <dgm:prSet presAssocID="{61049CD9-0D76-4BDC-B6BE-ADA915275D15}" presName="compNode" presStyleCnt="0"/>
      <dgm:spPr/>
    </dgm:pt>
    <dgm:pt modelId="{F69EB05D-19E6-4D87-9881-D02A78290A8C}" type="pres">
      <dgm:prSet presAssocID="{61049CD9-0D76-4BDC-B6BE-ADA915275D15}" presName="dummyConnPt" presStyleCnt="0"/>
      <dgm:spPr/>
    </dgm:pt>
    <dgm:pt modelId="{884EDF18-E3F2-4005-B0A8-71ABF7C92DD0}" type="pres">
      <dgm:prSet presAssocID="{61049CD9-0D76-4BDC-B6BE-ADA915275D15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489CC2-C31B-4537-B0B4-F8C32E522FF1}" type="pres">
      <dgm:prSet presAssocID="{7FC69196-1688-4DE1-BA86-4DECCE244BBA}" presName="sibTrans" presStyleLbl="bgSibTrans2D1" presStyleIdx="6" presStyleCnt="8"/>
      <dgm:spPr/>
      <dgm:t>
        <a:bodyPr/>
        <a:lstStyle/>
        <a:p>
          <a:endParaRPr lang="ru-RU"/>
        </a:p>
      </dgm:t>
    </dgm:pt>
    <dgm:pt modelId="{F8725320-C4BB-4F23-96AC-F7F382A77B1A}" type="pres">
      <dgm:prSet presAssocID="{5D330568-5616-4A8A-8CF4-ACCAAB936707}" presName="compNode" presStyleCnt="0"/>
      <dgm:spPr/>
    </dgm:pt>
    <dgm:pt modelId="{76D93703-F7D1-486D-8055-DB819BA4BB20}" type="pres">
      <dgm:prSet presAssocID="{5D330568-5616-4A8A-8CF4-ACCAAB936707}" presName="dummyConnPt" presStyleCnt="0"/>
      <dgm:spPr/>
    </dgm:pt>
    <dgm:pt modelId="{1F22D55E-869F-4CB5-9B17-F051997A7555}" type="pres">
      <dgm:prSet presAssocID="{5D330568-5616-4A8A-8CF4-ACCAAB936707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EC1B8F-6BF5-44D1-9818-A762D77F7DD1}" type="pres">
      <dgm:prSet presAssocID="{780BF904-E20D-410E-A42C-1B56FC8B15D1}" presName="sibTrans" presStyleLbl="bgSibTrans2D1" presStyleIdx="7" presStyleCnt="8"/>
      <dgm:spPr/>
      <dgm:t>
        <a:bodyPr/>
        <a:lstStyle/>
        <a:p>
          <a:endParaRPr lang="ru-RU"/>
        </a:p>
      </dgm:t>
    </dgm:pt>
    <dgm:pt modelId="{ACEA48FB-CF8E-465D-85CF-E9AF097D88D7}" type="pres">
      <dgm:prSet presAssocID="{362369A6-3D8B-4B5F-9426-C1702689F5E6}" presName="compNode" presStyleCnt="0"/>
      <dgm:spPr/>
    </dgm:pt>
    <dgm:pt modelId="{DAB771BB-920D-4F7D-80A2-B964D1649909}" type="pres">
      <dgm:prSet presAssocID="{362369A6-3D8B-4B5F-9426-C1702689F5E6}" presName="dummyConnPt" presStyleCnt="0"/>
      <dgm:spPr/>
    </dgm:pt>
    <dgm:pt modelId="{456EB0C5-90C4-4D65-97D2-39F7FEB2B0F8}" type="pres">
      <dgm:prSet presAssocID="{362369A6-3D8B-4B5F-9426-C1702689F5E6}" presName="node" presStyleLbl="node1" presStyleIdx="8" presStyleCnt="9" custLinFactNeighborX="1163" custLinFactNeighborY="-6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38B7D8-273C-4E3E-9BD6-C6EDBB019D37}" srcId="{F878CAA2-BDC6-4129-9EFC-6C9147E52D39}" destId="{7DCA45DA-EE1D-40B2-8534-214874C66F1C}" srcOrd="0" destOrd="0" parTransId="{A9E734E7-8CB5-45C3-9F87-E3428BD1525F}" sibTransId="{3F09AD57-4AC3-4F16-8088-64F5429DD15D}"/>
    <dgm:cxn modelId="{2C1E1853-3A44-4650-89FA-162A620F5C85}" type="presOf" srcId="{7DCA45DA-EE1D-40B2-8534-214874C66F1C}" destId="{CD336897-5887-40D7-8219-58A3248A1BAE}" srcOrd="0" destOrd="0" presId="urn:microsoft.com/office/officeart/2005/8/layout/bProcess4"/>
    <dgm:cxn modelId="{E642C93F-02D2-4CE2-AFCE-8947FF75D894}" srcId="{F878CAA2-BDC6-4129-9EFC-6C9147E52D39}" destId="{362369A6-3D8B-4B5F-9426-C1702689F5E6}" srcOrd="8" destOrd="0" parTransId="{1410633B-F02A-43D8-BBEC-6E4D4CA4C519}" sibTransId="{6FBFC893-087E-4D73-81F1-9D830364507F}"/>
    <dgm:cxn modelId="{E1B04C61-AC6F-4DE2-88E0-0EF7E72DF4C5}" type="presOf" srcId="{8CDE9415-9F01-491F-B2EF-E59A96F1B2CF}" destId="{B45C6F8E-5031-4C66-8603-E9F9973EDE85}" srcOrd="0" destOrd="0" presId="urn:microsoft.com/office/officeart/2005/8/layout/bProcess4"/>
    <dgm:cxn modelId="{FC2D6F37-9595-4486-89D6-C5D89A683F47}" srcId="{F878CAA2-BDC6-4129-9EFC-6C9147E52D39}" destId="{0D8B9BD2-861A-484C-94DA-B3193FE5830F}" srcOrd="4" destOrd="0" parTransId="{A24D0AA4-67CF-4686-AC1D-9743D9C34A27}" sibTransId="{3FE5470B-0C88-46B7-AD8A-EA090F48B9E2}"/>
    <dgm:cxn modelId="{7EF26CF2-5181-40E5-8CE1-255741C3C127}" srcId="{F878CAA2-BDC6-4129-9EFC-6C9147E52D39}" destId="{980F2A51-8A17-4B30-89AE-C06F208BBF57}" srcOrd="5" destOrd="0" parTransId="{75EF1700-02DB-4C6D-A241-05B1610A97D6}" sibTransId="{8CDE9415-9F01-491F-B2EF-E59A96F1B2CF}"/>
    <dgm:cxn modelId="{E836620C-93D5-4C08-8575-DD7BE46DD825}" srcId="{F878CAA2-BDC6-4129-9EFC-6C9147E52D39}" destId="{349E2ADC-1404-45F3-9D32-2A8413B110E5}" srcOrd="2" destOrd="0" parTransId="{FB649CA9-35B9-40FC-9048-3D4BCB62E0C7}" sibTransId="{63CEBBF6-6C70-4033-899D-7D927B06BB2D}"/>
    <dgm:cxn modelId="{4414111C-413D-4B18-9838-1F6B0BCB137B}" type="presOf" srcId="{5D330568-5616-4A8A-8CF4-ACCAAB936707}" destId="{1F22D55E-869F-4CB5-9B17-F051997A7555}" srcOrd="0" destOrd="0" presId="urn:microsoft.com/office/officeart/2005/8/layout/bProcess4"/>
    <dgm:cxn modelId="{BE0EC7F3-6D72-4DCC-83B6-47C67A16F07B}" type="presOf" srcId="{780BF904-E20D-410E-A42C-1B56FC8B15D1}" destId="{2AEC1B8F-6BF5-44D1-9818-A762D77F7DD1}" srcOrd="0" destOrd="0" presId="urn:microsoft.com/office/officeart/2005/8/layout/bProcess4"/>
    <dgm:cxn modelId="{AF38FE27-52C1-48F8-AF2C-B86C6865F25B}" type="presOf" srcId="{7FC69196-1688-4DE1-BA86-4DECCE244BBA}" destId="{D7489CC2-C31B-4537-B0B4-F8C32E522FF1}" srcOrd="0" destOrd="0" presId="urn:microsoft.com/office/officeart/2005/8/layout/bProcess4"/>
    <dgm:cxn modelId="{07873576-16EF-4C5E-A2FB-DA81FEC81637}" srcId="{F878CAA2-BDC6-4129-9EFC-6C9147E52D39}" destId="{0C880C26-19C6-4360-8C2A-B5F5B50C1552}" srcOrd="3" destOrd="0" parTransId="{E5DBEC1F-9323-435F-BED8-2A55295CF6B1}" sibTransId="{811026B5-10B9-45CD-B520-41DD83D54BBA}"/>
    <dgm:cxn modelId="{79AD3F17-C573-4213-889D-90ADA74ADE54}" type="presOf" srcId="{349E2ADC-1404-45F3-9D32-2A8413B110E5}" destId="{C96D7AE8-1ACD-4426-BDFA-33E7D3933E63}" srcOrd="0" destOrd="0" presId="urn:microsoft.com/office/officeart/2005/8/layout/bProcess4"/>
    <dgm:cxn modelId="{1BEBE981-EA59-49D4-BCA9-B1021FD6945F}" type="presOf" srcId="{3FE5470B-0C88-46B7-AD8A-EA090F48B9E2}" destId="{8F93EC98-E7B1-4763-9BD9-54C576979286}" srcOrd="0" destOrd="0" presId="urn:microsoft.com/office/officeart/2005/8/layout/bProcess4"/>
    <dgm:cxn modelId="{5ED74650-FF1D-4254-9189-2212CA1C92CC}" srcId="{F878CAA2-BDC6-4129-9EFC-6C9147E52D39}" destId="{5D330568-5616-4A8A-8CF4-ACCAAB936707}" srcOrd="7" destOrd="0" parTransId="{D95E5DE3-4780-46B9-A3BA-FEFC7AABADE0}" sibTransId="{780BF904-E20D-410E-A42C-1B56FC8B15D1}"/>
    <dgm:cxn modelId="{B01D4209-E861-48A6-A848-846D84A11AB0}" type="presOf" srcId="{980F2A51-8A17-4B30-89AE-C06F208BBF57}" destId="{E083E3A8-FFF3-4D73-9075-21BF93533D0D}" srcOrd="0" destOrd="0" presId="urn:microsoft.com/office/officeart/2005/8/layout/bProcess4"/>
    <dgm:cxn modelId="{FEB4E39C-9A7E-470A-9236-8878B248F4ED}" type="presOf" srcId="{63CEBBF6-6C70-4033-899D-7D927B06BB2D}" destId="{456D775B-F8C8-4768-94E2-911E9E235373}" srcOrd="0" destOrd="0" presId="urn:microsoft.com/office/officeart/2005/8/layout/bProcess4"/>
    <dgm:cxn modelId="{09730D0D-BC70-4520-BC81-E9850DD2DDF1}" srcId="{F878CAA2-BDC6-4129-9EFC-6C9147E52D39}" destId="{61049CD9-0D76-4BDC-B6BE-ADA915275D15}" srcOrd="6" destOrd="0" parTransId="{CCF2AAF3-A78A-4F25-B338-123CD0C447CD}" sibTransId="{7FC69196-1688-4DE1-BA86-4DECCE244BBA}"/>
    <dgm:cxn modelId="{948FF512-81D0-4DC0-ACAE-889BBB2B189B}" type="presOf" srcId="{3F09AD57-4AC3-4F16-8088-64F5429DD15D}" destId="{A344E4FD-4BBA-4F12-B612-A4A2A35C0B25}" srcOrd="0" destOrd="0" presId="urn:microsoft.com/office/officeart/2005/8/layout/bProcess4"/>
    <dgm:cxn modelId="{C4204D15-D258-47EE-9E79-15AEBC917751}" srcId="{F878CAA2-BDC6-4129-9EFC-6C9147E52D39}" destId="{50842241-C63F-432C-B95D-AEBAA050F2F8}" srcOrd="1" destOrd="0" parTransId="{EBE690C8-226A-450A-9612-61EBFA52857F}" sibTransId="{CA0F005B-5B57-492B-8D0A-6700D8AB6DA4}"/>
    <dgm:cxn modelId="{9BE2649C-4D6B-4228-B664-AE71538FE215}" type="presOf" srcId="{0C880C26-19C6-4360-8C2A-B5F5B50C1552}" destId="{401E4BDF-3435-4FF0-AD56-630443538C3B}" srcOrd="0" destOrd="0" presId="urn:microsoft.com/office/officeart/2005/8/layout/bProcess4"/>
    <dgm:cxn modelId="{43A7D088-0D36-433C-A11E-7C9261CAE67D}" type="presOf" srcId="{0D8B9BD2-861A-484C-94DA-B3193FE5830F}" destId="{7C248816-778E-4454-A4BC-572D651998CE}" srcOrd="0" destOrd="0" presId="urn:microsoft.com/office/officeart/2005/8/layout/bProcess4"/>
    <dgm:cxn modelId="{7C0B5A7E-4E52-4CEB-9F3A-8ED28CCA4F8C}" type="presOf" srcId="{50842241-C63F-432C-B95D-AEBAA050F2F8}" destId="{1BE5A6EC-B7C0-46C6-A084-B9A0ECB159B7}" srcOrd="0" destOrd="0" presId="urn:microsoft.com/office/officeart/2005/8/layout/bProcess4"/>
    <dgm:cxn modelId="{9689D057-4AE1-4A2A-BEF1-C9E61EE40588}" type="presOf" srcId="{362369A6-3D8B-4B5F-9426-C1702689F5E6}" destId="{456EB0C5-90C4-4D65-97D2-39F7FEB2B0F8}" srcOrd="0" destOrd="0" presId="urn:microsoft.com/office/officeart/2005/8/layout/bProcess4"/>
    <dgm:cxn modelId="{BB9C5905-3160-417D-A85F-2B87F15F4FAA}" type="presOf" srcId="{61049CD9-0D76-4BDC-B6BE-ADA915275D15}" destId="{884EDF18-E3F2-4005-B0A8-71ABF7C92DD0}" srcOrd="0" destOrd="0" presId="urn:microsoft.com/office/officeart/2005/8/layout/bProcess4"/>
    <dgm:cxn modelId="{4612EAB0-FBFA-4319-B629-54D59D343437}" type="presOf" srcId="{CA0F005B-5B57-492B-8D0A-6700D8AB6DA4}" destId="{7D0032AE-E1B9-4D5A-9809-8D8E90A765FF}" srcOrd="0" destOrd="0" presId="urn:microsoft.com/office/officeart/2005/8/layout/bProcess4"/>
    <dgm:cxn modelId="{19018FE0-2505-4CE2-B9A5-5BE8A9510E11}" type="presOf" srcId="{811026B5-10B9-45CD-B520-41DD83D54BBA}" destId="{EA2DF472-690E-47FC-8CBA-F9CC5DE2C63B}" srcOrd="0" destOrd="0" presId="urn:microsoft.com/office/officeart/2005/8/layout/bProcess4"/>
    <dgm:cxn modelId="{10AD116C-8CFA-49DA-87D6-9180687FA873}" type="presOf" srcId="{F878CAA2-BDC6-4129-9EFC-6C9147E52D39}" destId="{7266FB1B-E223-4450-8121-2DAD1F49863D}" srcOrd="0" destOrd="0" presId="urn:microsoft.com/office/officeart/2005/8/layout/bProcess4"/>
    <dgm:cxn modelId="{B8339CC8-AAC1-4F80-9A7D-C8D27AAE6000}" type="presParOf" srcId="{7266FB1B-E223-4450-8121-2DAD1F49863D}" destId="{B4CBB933-4F7A-469E-96A0-42436A119DFF}" srcOrd="0" destOrd="0" presId="urn:microsoft.com/office/officeart/2005/8/layout/bProcess4"/>
    <dgm:cxn modelId="{064A25AF-A050-4220-9AB9-6FFE4654F1D7}" type="presParOf" srcId="{B4CBB933-4F7A-469E-96A0-42436A119DFF}" destId="{1F87A95F-C254-44D7-B683-3DE33BA27637}" srcOrd="0" destOrd="0" presId="urn:microsoft.com/office/officeart/2005/8/layout/bProcess4"/>
    <dgm:cxn modelId="{8A00866C-29C8-484E-A90D-8BD12BE3CD8E}" type="presParOf" srcId="{B4CBB933-4F7A-469E-96A0-42436A119DFF}" destId="{CD336897-5887-40D7-8219-58A3248A1BAE}" srcOrd="1" destOrd="0" presId="urn:microsoft.com/office/officeart/2005/8/layout/bProcess4"/>
    <dgm:cxn modelId="{CBAE5D9A-95B4-4FE3-B4D7-5E814E1D9081}" type="presParOf" srcId="{7266FB1B-E223-4450-8121-2DAD1F49863D}" destId="{A344E4FD-4BBA-4F12-B612-A4A2A35C0B25}" srcOrd="1" destOrd="0" presId="urn:microsoft.com/office/officeart/2005/8/layout/bProcess4"/>
    <dgm:cxn modelId="{5A404F11-6A1B-47C7-90B9-A3FCE8675DD2}" type="presParOf" srcId="{7266FB1B-E223-4450-8121-2DAD1F49863D}" destId="{A486DC08-88D2-4134-B0D6-242B986415BF}" srcOrd="2" destOrd="0" presId="urn:microsoft.com/office/officeart/2005/8/layout/bProcess4"/>
    <dgm:cxn modelId="{DB829CE2-CFA7-4C8D-812C-0495BB8DB6BB}" type="presParOf" srcId="{A486DC08-88D2-4134-B0D6-242B986415BF}" destId="{C97237A6-8C2D-44B5-8C1A-7EB18904A97B}" srcOrd="0" destOrd="0" presId="urn:microsoft.com/office/officeart/2005/8/layout/bProcess4"/>
    <dgm:cxn modelId="{1C0E5632-C1FC-47D8-88EF-082478319038}" type="presParOf" srcId="{A486DC08-88D2-4134-B0D6-242B986415BF}" destId="{1BE5A6EC-B7C0-46C6-A084-B9A0ECB159B7}" srcOrd="1" destOrd="0" presId="urn:microsoft.com/office/officeart/2005/8/layout/bProcess4"/>
    <dgm:cxn modelId="{C792FC6B-956C-4AAB-8347-D6A9EC09103F}" type="presParOf" srcId="{7266FB1B-E223-4450-8121-2DAD1F49863D}" destId="{7D0032AE-E1B9-4D5A-9809-8D8E90A765FF}" srcOrd="3" destOrd="0" presId="urn:microsoft.com/office/officeart/2005/8/layout/bProcess4"/>
    <dgm:cxn modelId="{5C8DB99D-0DA0-4318-82B6-07CB5FF2463A}" type="presParOf" srcId="{7266FB1B-E223-4450-8121-2DAD1F49863D}" destId="{E760CA7A-7E8F-454A-BC25-E394420EA248}" srcOrd="4" destOrd="0" presId="urn:microsoft.com/office/officeart/2005/8/layout/bProcess4"/>
    <dgm:cxn modelId="{016BC2FA-33E3-4528-BBC8-87D70B00D737}" type="presParOf" srcId="{E760CA7A-7E8F-454A-BC25-E394420EA248}" destId="{F398BC29-95AB-453E-A007-6EDD3AB405FE}" srcOrd="0" destOrd="0" presId="urn:microsoft.com/office/officeart/2005/8/layout/bProcess4"/>
    <dgm:cxn modelId="{F725D288-B0C8-4905-A9C4-B025DDBA7784}" type="presParOf" srcId="{E760CA7A-7E8F-454A-BC25-E394420EA248}" destId="{C96D7AE8-1ACD-4426-BDFA-33E7D3933E63}" srcOrd="1" destOrd="0" presId="urn:microsoft.com/office/officeart/2005/8/layout/bProcess4"/>
    <dgm:cxn modelId="{E823A6A6-9217-4A38-A791-52C0856BC989}" type="presParOf" srcId="{7266FB1B-E223-4450-8121-2DAD1F49863D}" destId="{456D775B-F8C8-4768-94E2-911E9E235373}" srcOrd="5" destOrd="0" presId="urn:microsoft.com/office/officeart/2005/8/layout/bProcess4"/>
    <dgm:cxn modelId="{E69AA024-E85B-4FC9-950C-3B9C5453C4B5}" type="presParOf" srcId="{7266FB1B-E223-4450-8121-2DAD1F49863D}" destId="{AE6A2AB9-6BB2-464B-BA01-3B4409C962EB}" srcOrd="6" destOrd="0" presId="urn:microsoft.com/office/officeart/2005/8/layout/bProcess4"/>
    <dgm:cxn modelId="{E54AA447-5AAC-47E2-A1DC-956899CD8640}" type="presParOf" srcId="{AE6A2AB9-6BB2-464B-BA01-3B4409C962EB}" destId="{6B37641B-EDFD-4404-B3B9-BC019AB72322}" srcOrd="0" destOrd="0" presId="urn:microsoft.com/office/officeart/2005/8/layout/bProcess4"/>
    <dgm:cxn modelId="{6A652CEA-525A-4A10-A424-965EBBCBB35A}" type="presParOf" srcId="{AE6A2AB9-6BB2-464B-BA01-3B4409C962EB}" destId="{401E4BDF-3435-4FF0-AD56-630443538C3B}" srcOrd="1" destOrd="0" presId="urn:microsoft.com/office/officeart/2005/8/layout/bProcess4"/>
    <dgm:cxn modelId="{0C98DBD5-FE5A-447F-B221-8065D860B954}" type="presParOf" srcId="{7266FB1B-E223-4450-8121-2DAD1F49863D}" destId="{EA2DF472-690E-47FC-8CBA-F9CC5DE2C63B}" srcOrd="7" destOrd="0" presId="urn:microsoft.com/office/officeart/2005/8/layout/bProcess4"/>
    <dgm:cxn modelId="{EA1E1403-87D8-48A1-92C2-C046FF039652}" type="presParOf" srcId="{7266FB1B-E223-4450-8121-2DAD1F49863D}" destId="{35C2CF92-FE99-4A85-B27E-F7252EB6D65E}" srcOrd="8" destOrd="0" presId="urn:microsoft.com/office/officeart/2005/8/layout/bProcess4"/>
    <dgm:cxn modelId="{963DAA7F-C2A4-48D9-AE81-F2B7EABFCCC9}" type="presParOf" srcId="{35C2CF92-FE99-4A85-B27E-F7252EB6D65E}" destId="{9BEBAED4-72A8-4D28-8B03-DAA9072E082B}" srcOrd="0" destOrd="0" presId="urn:microsoft.com/office/officeart/2005/8/layout/bProcess4"/>
    <dgm:cxn modelId="{FF4EA0DC-35D0-4864-9B9B-7D638A8D8BE7}" type="presParOf" srcId="{35C2CF92-FE99-4A85-B27E-F7252EB6D65E}" destId="{7C248816-778E-4454-A4BC-572D651998CE}" srcOrd="1" destOrd="0" presId="urn:microsoft.com/office/officeart/2005/8/layout/bProcess4"/>
    <dgm:cxn modelId="{1AE03DE5-5160-49FD-A676-5BE703DDFB57}" type="presParOf" srcId="{7266FB1B-E223-4450-8121-2DAD1F49863D}" destId="{8F93EC98-E7B1-4763-9BD9-54C576979286}" srcOrd="9" destOrd="0" presId="urn:microsoft.com/office/officeart/2005/8/layout/bProcess4"/>
    <dgm:cxn modelId="{618AD1ED-4F59-4732-B2A8-4AAF4F8AD850}" type="presParOf" srcId="{7266FB1B-E223-4450-8121-2DAD1F49863D}" destId="{4245F79F-F8B4-409C-9298-3EA7856707C8}" srcOrd="10" destOrd="0" presId="urn:microsoft.com/office/officeart/2005/8/layout/bProcess4"/>
    <dgm:cxn modelId="{CB391682-411B-4A21-AB54-412CAE8F8511}" type="presParOf" srcId="{4245F79F-F8B4-409C-9298-3EA7856707C8}" destId="{601BF1E5-B66A-4F77-9F88-976A7A444D4F}" srcOrd="0" destOrd="0" presId="urn:microsoft.com/office/officeart/2005/8/layout/bProcess4"/>
    <dgm:cxn modelId="{E3CB4DC9-E8CA-40F0-A217-6BE65FB62B0F}" type="presParOf" srcId="{4245F79F-F8B4-409C-9298-3EA7856707C8}" destId="{E083E3A8-FFF3-4D73-9075-21BF93533D0D}" srcOrd="1" destOrd="0" presId="urn:microsoft.com/office/officeart/2005/8/layout/bProcess4"/>
    <dgm:cxn modelId="{0EE0B5C5-D49A-4E43-94CB-D585A6BD0E06}" type="presParOf" srcId="{7266FB1B-E223-4450-8121-2DAD1F49863D}" destId="{B45C6F8E-5031-4C66-8603-E9F9973EDE85}" srcOrd="11" destOrd="0" presId="urn:microsoft.com/office/officeart/2005/8/layout/bProcess4"/>
    <dgm:cxn modelId="{A286BEA0-A730-4AC6-A97B-9385F245D377}" type="presParOf" srcId="{7266FB1B-E223-4450-8121-2DAD1F49863D}" destId="{E2CE159E-8D4E-42D9-BD9C-831BEA07E45E}" srcOrd="12" destOrd="0" presId="urn:microsoft.com/office/officeart/2005/8/layout/bProcess4"/>
    <dgm:cxn modelId="{62A05921-D190-4DDA-B241-183A5E1EADC4}" type="presParOf" srcId="{E2CE159E-8D4E-42D9-BD9C-831BEA07E45E}" destId="{F69EB05D-19E6-4D87-9881-D02A78290A8C}" srcOrd="0" destOrd="0" presId="urn:microsoft.com/office/officeart/2005/8/layout/bProcess4"/>
    <dgm:cxn modelId="{D36289FB-EF98-4218-ACAE-63E0EDCEE7E1}" type="presParOf" srcId="{E2CE159E-8D4E-42D9-BD9C-831BEA07E45E}" destId="{884EDF18-E3F2-4005-B0A8-71ABF7C92DD0}" srcOrd="1" destOrd="0" presId="urn:microsoft.com/office/officeart/2005/8/layout/bProcess4"/>
    <dgm:cxn modelId="{12647B81-2CCB-4338-9A28-E36000AD8337}" type="presParOf" srcId="{7266FB1B-E223-4450-8121-2DAD1F49863D}" destId="{D7489CC2-C31B-4537-B0B4-F8C32E522FF1}" srcOrd="13" destOrd="0" presId="urn:microsoft.com/office/officeart/2005/8/layout/bProcess4"/>
    <dgm:cxn modelId="{C9948280-D836-4770-9874-3984912EBB7A}" type="presParOf" srcId="{7266FB1B-E223-4450-8121-2DAD1F49863D}" destId="{F8725320-C4BB-4F23-96AC-F7F382A77B1A}" srcOrd="14" destOrd="0" presId="urn:microsoft.com/office/officeart/2005/8/layout/bProcess4"/>
    <dgm:cxn modelId="{D6F0E771-6CEA-4D5D-92A7-A4B3670979F3}" type="presParOf" srcId="{F8725320-C4BB-4F23-96AC-F7F382A77B1A}" destId="{76D93703-F7D1-486D-8055-DB819BA4BB20}" srcOrd="0" destOrd="0" presId="urn:microsoft.com/office/officeart/2005/8/layout/bProcess4"/>
    <dgm:cxn modelId="{4B068CD9-2022-40FE-B10D-0E6783B08FD3}" type="presParOf" srcId="{F8725320-C4BB-4F23-96AC-F7F382A77B1A}" destId="{1F22D55E-869F-4CB5-9B17-F051997A7555}" srcOrd="1" destOrd="0" presId="urn:microsoft.com/office/officeart/2005/8/layout/bProcess4"/>
    <dgm:cxn modelId="{EC88C05B-FF88-48FF-B75F-5E87CC65CEC9}" type="presParOf" srcId="{7266FB1B-E223-4450-8121-2DAD1F49863D}" destId="{2AEC1B8F-6BF5-44D1-9818-A762D77F7DD1}" srcOrd="15" destOrd="0" presId="urn:microsoft.com/office/officeart/2005/8/layout/bProcess4"/>
    <dgm:cxn modelId="{0A99DE4D-1644-4605-9B05-DB66B22B6C8F}" type="presParOf" srcId="{7266FB1B-E223-4450-8121-2DAD1F49863D}" destId="{ACEA48FB-CF8E-465D-85CF-E9AF097D88D7}" srcOrd="16" destOrd="0" presId="urn:microsoft.com/office/officeart/2005/8/layout/bProcess4"/>
    <dgm:cxn modelId="{A26C0014-91C9-4F85-9DD9-839AB3D474BA}" type="presParOf" srcId="{ACEA48FB-CF8E-465D-85CF-E9AF097D88D7}" destId="{DAB771BB-920D-4F7D-80A2-B964D1649909}" srcOrd="0" destOrd="0" presId="urn:microsoft.com/office/officeart/2005/8/layout/bProcess4"/>
    <dgm:cxn modelId="{6CD8A6AE-1DA9-4A63-82DA-AFA9287ABA01}" type="presParOf" srcId="{ACEA48FB-CF8E-465D-85CF-E9AF097D88D7}" destId="{456EB0C5-90C4-4D65-97D2-39F7FEB2B0F8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44E4FD-4BBA-4F12-B612-A4A2A35C0B25}">
      <dsp:nvSpPr>
        <dsp:cNvPr id="0" name=""/>
        <dsp:cNvSpPr/>
      </dsp:nvSpPr>
      <dsp:spPr>
        <a:xfrm rot="5400000">
          <a:off x="1250908" y="1082559"/>
          <a:ext cx="1693402" cy="204054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336897-5887-40D7-8219-58A3248A1BAE}">
      <dsp:nvSpPr>
        <dsp:cNvPr id="0" name=""/>
        <dsp:cNvSpPr/>
      </dsp:nvSpPr>
      <dsp:spPr>
        <a:xfrm>
          <a:off x="1640632" y="2082"/>
          <a:ext cx="2267269" cy="1360361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ЗАОЧНЫЙ ЭТАП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(подготовительный)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40632" y="2082"/>
        <a:ext cx="2267269" cy="1360361"/>
      </dsp:txXfrm>
    </dsp:sp>
    <dsp:sp modelId="{7D0032AE-E1B9-4D5A-9809-8D8E90A765FF}">
      <dsp:nvSpPr>
        <dsp:cNvPr id="0" name=""/>
        <dsp:cNvSpPr/>
      </dsp:nvSpPr>
      <dsp:spPr>
        <a:xfrm rot="5400000">
          <a:off x="1250908" y="2783011"/>
          <a:ext cx="1693402" cy="204054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E5A6EC-B7C0-46C6-A084-B9A0ECB159B7}">
      <dsp:nvSpPr>
        <dsp:cNvPr id="0" name=""/>
        <dsp:cNvSpPr/>
      </dsp:nvSpPr>
      <dsp:spPr>
        <a:xfrm>
          <a:off x="1640632" y="1702534"/>
          <a:ext cx="2267269" cy="1360361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2">
                  <a:lumMod val="50000"/>
                </a:schemeClr>
              </a:solidFill>
            </a:rPr>
            <a:t>рассылка «технических заданий» для детей</a:t>
          </a:r>
          <a:endParaRPr lang="ru-RU" sz="16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1640632" y="1702534"/>
        <a:ext cx="2267269" cy="1360361"/>
      </dsp:txXfrm>
    </dsp:sp>
    <dsp:sp modelId="{456D775B-F8C8-4768-94E2-911E9E235373}">
      <dsp:nvSpPr>
        <dsp:cNvPr id="0" name=""/>
        <dsp:cNvSpPr/>
      </dsp:nvSpPr>
      <dsp:spPr>
        <a:xfrm>
          <a:off x="2101134" y="3633237"/>
          <a:ext cx="3008419" cy="204054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6D7AE8-1ACD-4426-BDFA-33E7D3933E63}">
      <dsp:nvSpPr>
        <dsp:cNvPr id="0" name=""/>
        <dsp:cNvSpPr/>
      </dsp:nvSpPr>
      <dsp:spPr>
        <a:xfrm>
          <a:off x="1640632" y="3402986"/>
          <a:ext cx="2267269" cy="1360361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2">
                  <a:lumMod val="50000"/>
                </a:schemeClr>
              </a:solidFill>
            </a:rPr>
            <a:t>проведение подготовительных образовательных событий в ДОУ – участниках (формирование команд)</a:t>
          </a:r>
          <a:endParaRPr lang="ru-RU" sz="14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1640632" y="3402986"/>
        <a:ext cx="2267269" cy="1360361"/>
      </dsp:txXfrm>
    </dsp:sp>
    <dsp:sp modelId="{EA2DF472-690E-47FC-8CBA-F9CC5DE2C63B}">
      <dsp:nvSpPr>
        <dsp:cNvPr id="0" name=""/>
        <dsp:cNvSpPr/>
      </dsp:nvSpPr>
      <dsp:spPr>
        <a:xfrm rot="16200000">
          <a:off x="4266376" y="2783011"/>
          <a:ext cx="1693402" cy="204054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1E4BDF-3435-4FF0-AD56-630443538C3B}">
      <dsp:nvSpPr>
        <dsp:cNvPr id="0" name=""/>
        <dsp:cNvSpPr/>
      </dsp:nvSpPr>
      <dsp:spPr>
        <a:xfrm>
          <a:off x="4656099" y="3402986"/>
          <a:ext cx="2267269" cy="1360361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ОЧНЫЙ ЭТАП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56099" y="3402986"/>
        <a:ext cx="2267269" cy="1360361"/>
      </dsp:txXfrm>
    </dsp:sp>
    <dsp:sp modelId="{8F93EC98-E7B1-4763-9BD9-54C576979286}">
      <dsp:nvSpPr>
        <dsp:cNvPr id="0" name=""/>
        <dsp:cNvSpPr/>
      </dsp:nvSpPr>
      <dsp:spPr>
        <a:xfrm rot="16200000">
          <a:off x="4266376" y="1082559"/>
          <a:ext cx="1693402" cy="204054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248816-778E-4454-A4BC-572D651998CE}">
      <dsp:nvSpPr>
        <dsp:cNvPr id="0" name=""/>
        <dsp:cNvSpPr/>
      </dsp:nvSpPr>
      <dsp:spPr>
        <a:xfrm>
          <a:off x="4656099" y="1702534"/>
          <a:ext cx="2267269" cy="1360361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2">
                  <a:lumMod val="50000"/>
                </a:schemeClr>
              </a:solidFill>
            </a:rPr>
            <a:t>мотивация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2">
                  <a:lumMod val="50000"/>
                </a:schemeClr>
              </a:solidFill>
            </a:rPr>
            <a:t>(проблемная ситуация)</a:t>
          </a:r>
          <a:endParaRPr lang="ru-RU" sz="14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4656099" y="1702534"/>
        <a:ext cx="2267269" cy="1360361"/>
      </dsp:txXfrm>
    </dsp:sp>
    <dsp:sp modelId="{B45C6F8E-5031-4C66-8603-E9F9973EDE85}">
      <dsp:nvSpPr>
        <dsp:cNvPr id="0" name=""/>
        <dsp:cNvSpPr/>
      </dsp:nvSpPr>
      <dsp:spPr>
        <a:xfrm>
          <a:off x="5116602" y="232333"/>
          <a:ext cx="3008419" cy="204054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83E3A8-FFF3-4D73-9075-21BF93533D0D}">
      <dsp:nvSpPr>
        <dsp:cNvPr id="0" name=""/>
        <dsp:cNvSpPr/>
      </dsp:nvSpPr>
      <dsp:spPr>
        <a:xfrm>
          <a:off x="4656099" y="2082"/>
          <a:ext cx="2267269" cy="1360361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2">
                  <a:lumMod val="50000"/>
                </a:schemeClr>
              </a:solidFill>
            </a:rPr>
            <a:t>интеллектуальный </a:t>
          </a:r>
          <a:r>
            <a:rPr lang="ru-RU" sz="1600" b="1" kern="1200" dirty="0" err="1" smtClean="0">
              <a:solidFill>
                <a:schemeClr val="accent2">
                  <a:lumMod val="50000"/>
                </a:schemeClr>
              </a:solidFill>
            </a:rPr>
            <a:t>квест</a:t>
          </a:r>
          <a:endParaRPr lang="ru-RU" sz="16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4656099" y="2082"/>
        <a:ext cx="2267269" cy="1360361"/>
      </dsp:txXfrm>
    </dsp:sp>
    <dsp:sp modelId="{D7489CC2-C31B-4537-B0B4-F8C32E522FF1}">
      <dsp:nvSpPr>
        <dsp:cNvPr id="0" name=""/>
        <dsp:cNvSpPr/>
      </dsp:nvSpPr>
      <dsp:spPr>
        <a:xfrm rot="5400000">
          <a:off x="7281844" y="1082559"/>
          <a:ext cx="1693402" cy="204054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4EDF18-E3F2-4005-B0A8-71ABF7C92DD0}">
      <dsp:nvSpPr>
        <dsp:cNvPr id="0" name=""/>
        <dsp:cNvSpPr/>
      </dsp:nvSpPr>
      <dsp:spPr>
        <a:xfrm>
          <a:off x="7671567" y="2082"/>
          <a:ext cx="2267269" cy="1360361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2">
                  <a:lumMod val="50000"/>
                </a:schemeClr>
              </a:solidFill>
            </a:rPr>
            <a:t>конкурсный этап: </a:t>
          </a:r>
          <a:r>
            <a:rPr lang="ru-RU" sz="1300" b="1" kern="1200" dirty="0" smtClean="0">
              <a:solidFill>
                <a:schemeClr val="accent2">
                  <a:lumMod val="50000"/>
                </a:schemeClr>
              </a:solidFill>
            </a:rPr>
            <a:t>«Техническое задание»; «Строительные площадки»; «Творческий»; «Презентация»</a:t>
          </a:r>
          <a:endParaRPr lang="ru-RU" sz="13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7671567" y="2082"/>
        <a:ext cx="2267269" cy="1360361"/>
      </dsp:txXfrm>
    </dsp:sp>
    <dsp:sp modelId="{2AEC1B8F-6BF5-44D1-9818-A762D77F7DD1}">
      <dsp:nvSpPr>
        <dsp:cNvPr id="0" name=""/>
        <dsp:cNvSpPr/>
      </dsp:nvSpPr>
      <dsp:spPr>
        <a:xfrm rot="5353483">
          <a:off x="7295821" y="2780379"/>
          <a:ext cx="1688294" cy="204054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22D55E-869F-4CB5-9B17-F051997A7555}">
      <dsp:nvSpPr>
        <dsp:cNvPr id="0" name=""/>
        <dsp:cNvSpPr/>
      </dsp:nvSpPr>
      <dsp:spPr>
        <a:xfrm>
          <a:off x="7671567" y="1702534"/>
          <a:ext cx="2267269" cy="1360361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2">
                  <a:lumMod val="50000"/>
                </a:schemeClr>
              </a:solidFill>
            </a:rPr>
            <a:t>танцевальный </a:t>
          </a:r>
          <a:r>
            <a:rPr lang="ru-RU" sz="1600" b="1" kern="1200" dirty="0" err="1" smtClean="0">
              <a:solidFill>
                <a:schemeClr val="accent2">
                  <a:lumMod val="50000"/>
                </a:schemeClr>
              </a:solidFill>
            </a:rPr>
            <a:t>флешмоб</a:t>
          </a:r>
          <a:endParaRPr lang="ru-RU" sz="16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7671567" y="1702534"/>
        <a:ext cx="2267269" cy="1360361"/>
      </dsp:txXfrm>
    </dsp:sp>
    <dsp:sp modelId="{456EB0C5-90C4-4D65-97D2-39F7FEB2B0F8}">
      <dsp:nvSpPr>
        <dsp:cNvPr id="0" name=""/>
        <dsp:cNvSpPr/>
      </dsp:nvSpPr>
      <dsp:spPr>
        <a:xfrm>
          <a:off x="7697936" y="3394198"/>
          <a:ext cx="2267269" cy="1360361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2">
                  <a:lumMod val="50000"/>
                </a:schemeClr>
              </a:solidFill>
            </a:rPr>
            <a:t>подведение итогов с награждением</a:t>
          </a:r>
          <a:endParaRPr lang="ru-RU" sz="16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7697936" y="3394198"/>
        <a:ext cx="2267269" cy="13603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34977-92C6-4C58-9DCA-E1661CBB53CD}" type="datetimeFigureOut">
              <a:rPr lang="ru-RU" smtClean="0"/>
              <a:pPr/>
              <a:t>08.07.2021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4306-89DB-4251-AAE4-A2E0C73E62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3244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34977-92C6-4C58-9DCA-E1661CBB53CD}" type="datetimeFigureOut">
              <a:rPr lang="ru-RU" smtClean="0"/>
              <a:pPr/>
              <a:t>08.07.2021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4306-89DB-4251-AAE4-A2E0C73E62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4172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34977-92C6-4C58-9DCA-E1661CBB53CD}" type="datetimeFigureOut">
              <a:rPr lang="ru-RU" smtClean="0"/>
              <a:pPr/>
              <a:t>08.07.2021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4306-89DB-4251-AAE4-A2E0C73E62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7346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34977-92C6-4C58-9DCA-E1661CBB53CD}" type="datetimeFigureOut">
              <a:rPr lang="ru-RU" smtClean="0"/>
              <a:pPr/>
              <a:t>08.07.2021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4306-89DB-4251-AAE4-A2E0C73E62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1072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34977-92C6-4C58-9DCA-E1661CBB53CD}" type="datetimeFigureOut">
              <a:rPr lang="ru-RU" smtClean="0"/>
              <a:pPr/>
              <a:t>08.07.2021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4306-89DB-4251-AAE4-A2E0C73E62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3359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34977-92C6-4C58-9DCA-E1661CBB53CD}" type="datetimeFigureOut">
              <a:rPr lang="ru-RU" smtClean="0"/>
              <a:pPr/>
              <a:t>08.07.2021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4306-89DB-4251-AAE4-A2E0C73E62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2120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34977-92C6-4C58-9DCA-E1661CBB53CD}" type="datetimeFigureOut">
              <a:rPr lang="ru-RU" smtClean="0"/>
              <a:pPr/>
              <a:t>08.07.2021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4306-89DB-4251-AAE4-A2E0C73E62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7645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34977-92C6-4C58-9DCA-E1661CBB53CD}" type="datetimeFigureOut">
              <a:rPr lang="ru-RU" smtClean="0"/>
              <a:pPr/>
              <a:t>08.07.2021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4306-89DB-4251-AAE4-A2E0C73E62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55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34977-92C6-4C58-9DCA-E1661CBB53CD}" type="datetimeFigureOut">
              <a:rPr lang="ru-RU" smtClean="0"/>
              <a:pPr/>
              <a:t>08.07.2021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4306-89DB-4251-AAE4-A2E0C73E62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4467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34977-92C6-4C58-9DCA-E1661CBB53CD}" type="datetimeFigureOut">
              <a:rPr lang="ru-RU" smtClean="0"/>
              <a:pPr/>
              <a:t>08.07.2021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4306-89DB-4251-AAE4-A2E0C73E62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4442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34977-92C6-4C58-9DCA-E1661CBB53CD}" type="datetimeFigureOut">
              <a:rPr lang="ru-RU" smtClean="0"/>
              <a:pPr/>
              <a:t>08.07.2021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4306-89DB-4251-AAE4-A2E0C73E62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3294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34977-92C6-4C58-9DCA-E1661CBB53CD}" type="datetimeFigureOut">
              <a:rPr lang="ru-RU" smtClean="0"/>
              <a:pPr/>
              <a:t>08.07.2021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54306-89DB-4251-AAE4-A2E0C73E62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1112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4.jpeg"/><Relationship Id="rId7" Type="http://schemas.openxmlformats.org/officeDocument/2006/relationships/image" Target="../media/image1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6319" y="2311848"/>
            <a:ext cx="9144000" cy="160715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Градостроительный ХАКАТОН «Юный архитектор»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83643" y="366500"/>
            <a:ext cx="8939282" cy="119257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Конкурс 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</a:rPr>
              <a:t>лучших муниципальных практик и инициатив </a:t>
            </a:r>
            <a:br>
              <a:rPr lang="ru-RU" sz="22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</a:rPr>
              <a:t>социально-экономического развития в муниципальных образованиях </a:t>
            </a:r>
            <a:endParaRPr lang="ru-RU" sz="2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на 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</a:rPr>
              <a:t>территориях присутствия </a:t>
            </a:r>
            <a:r>
              <a:rPr lang="ru-RU" sz="2200" b="1" dirty="0" err="1">
                <a:solidFill>
                  <a:schemeClr val="accent2">
                    <a:lumMod val="50000"/>
                  </a:schemeClr>
                </a:solidFill>
              </a:rPr>
              <a:t>Госкорпорации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</a:rPr>
              <a:t> «</a:t>
            </a:r>
            <a:r>
              <a:rPr lang="ru-RU" sz="2200" b="1" dirty="0" err="1">
                <a:solidFill>
                  <a:schemeClr val="accent2">
                    <a:lumMod val="50000"/>
                  </a:schemeClr>
                </a:solidFill>
              </a:rPr>
              <a:t>Росатом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</a:rPr>
              <a:t>» в 2021 году</a:t>
            </a:r>
            <a:endParaRPr lang="ru-RU" sz="2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4728797" y="4671769"/>
            <a:ext cx="7101986" cy="9611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</a:rPr>
              <a:t>г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ородской округ «Город Лесной» Свердловской области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МБДОУ «Детский сад № 24 «Светлячок»</a:t>
            </a:r>
            <a:endParaRPr lang="ru-RU" sz="2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5647593" y="5930596"/>
            <a:ext cx="1439007" cy="4072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2021 год</a:t>
            </a:r>
            <a:endParaRPr lang="ru-RU" sz="2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8575" y="366501"/>
            <a:ext cx="2037897" cy="11964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22925" y="301494"/>
            <a:ext cx="857983" cy="139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430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9805" y="1403343"/>
            <a:ext cx="11491546" cy="5230358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1550" dirty="0" smtClean="0"/>
              <a:t>с целью увеличения </a:t>
            </a:r>
            <a:r>
              <a:rPr lang="ru-RU" sz="1550" dirty="0"/>
              <a:t>количества и </a:t>
            </a:r>
            <a:r>
              <a:rPr lang="ru-RU" sz="1550" dirty="0" smtClean="0"/>
              <a:t>расширения </a:t>
            </a:r>
            <a:r>
              <a:rPr lang="ru-RU" sz="1550" dirty="0"/>
              <a:t>возрастных границ детей-участников планируется проведение Градостроительного </a:t>
            </a:r>
            <a:r>
              <a:rPr lang="ru-RU" sz="1550" dirty="0" err="1"/>
              <a:t>ХАКАТОНа</a:t>
            </a:r>
            <a:r>
              <a:rPr lang="ru-RU" sz="1550" dirty="0"/>
              <a:t> «Юный архитектор» для детей 3-4 лет и 6-7 </a:t>
            </a:r>
            <a:r>
              <a:rPr lang="ru-RU" sz="1550" dirty="0" smtClean="0"/>
              <a:t>лет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550" dirty="0" smtClean="0">
                <a:solidFill>
                  <a:schemeClr val="accent2">
                    <a:lumMod val="50000"/>
                  </a:schemeClr>
                </a:solidFill>
              </a:rPr>
              <a:t>с </a:t>
            </a:r>
            <a:r>
              <a:rPr lang="ru-RU" sz="1550" dirty="0">
                <a:solidFill>
                  <a:schemeClr val="accent2">
                    <a:lumMod val="50000"/>
                  </a:schemeClr>
                </a:solidFill>
              </a:rPr>
              <a:t>целью расширения спектра используемых в ДОУ инновационных образовательных форматов опробовать идею по преобразованию </a:t>
            </a:r>
            <a:r>
              <a:rPr lang="ru-RU" sz="1550" dirty="0" err="1">
                <a:solidFill>
                  <a:schemeClr val="accent2">
                    <a:lumMod val="50000"/>
                  </a:schemeClr>
                </a:solidFill>
              </a:rPr>
              <a:t>ХАКАТОНа</a:t>
            </a:r>
            <a:r>
              <a:rPr lang="ru-RU" sz="1550" dirty="0">
                <a:solidFill>
                  <a:schemeClr val="accent2">
                    <a:lumMod val="50000"/>
                  </a:schemeClr>
                </a:solidFill>
              </a:rPr>
              <a:t> в ХАКАТОН-МАРАФОН для детей 3-4, 4-5, 5-6, 6-7 </a:t>
            </a:r>
            <a:r>
              <a:rPr lang="ru-RU" sz="1550" dirty="0" smtClean="0">
                <a:solidFill>
                  <a:schemeClr val="accent2">
                    <a:lumMod val="50000"/>
                  </a:schemeClr>
                </a:solidFill>
              </a:rPr>
              <a:t>лет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550" dirty="0" smtClean="0"/>
              <a:t>с </a:t>
            </a:r>
            <a:r>
              <a:rPr lang="ru-RU" sz="1550" dirty="0"/>
              <a:t>целью повышения эффективности заочного (подготовительного) этапа практики, предполагающего проведение образовательных событий в ДОУ – участниках, внести в Положение о </a:t>
            </a:r>
            <a:r>
              <a:rPr lang="ru-RU" sz="1550" dirty="0" err="1"/>
              <a:t>ХАКАТОНе</a:t>
            </a:r>
            <a:r>
              <a:rPr lang="ru-RU" sz="1550" dirty="0"/>
              <a:t>, как обязательное, условие предоставления ДОУ фото- и/или видеоотчетов о данном этапе практики (с размещением на сайте учреждения</a:t>
            </a:r>
            <a:r>
              <a:rPr lang="ru-RU" sz="1550" dirty="0" smtClean="0"/>
              <a:t>)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550" dirty="0" smtClean="0">
                <a:solidFill>
                  <a:schemeClr val="accent2">
                    <a:lumMod val="50000"/>
                  </a:schemeClr>
                </a:solidFill>
              </a:rPr>
              <a:t>с </a:t>
            </a:r>
            <a:r>
              <a:rPr lang="ru-RU" sz="1550" dirty="0">
                <a:solidFill>
                  <a:schemeClr val="accent2">
                    <a:lumMod val="50000"/>
                  </a:schemeClr>
                </a:solidFill>
              </a:rPr>
              <a:t>целью увеличения видового разнообразия конструктивных материалов, предоставляемых детям-участникам, а также расширения содержания и зрелищности образовательного события, предполагается использование крупного напольного деревянного конструктора (разные виды напольного конструктора приобретены, в общей сложности более 1200 элементов</a:t>
            </a:r>
            <a:r>
              <a:rPr lang="ru-RU" sz="1550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550" dirty="0" smtClean="0"/>
              <a:t>с </a:t>
            </a:r>
            <a:r>
              <a:rPr lang="ru-RU" sz="1550" dirty="0"/>
              <a:t>целью осуществления преемственности в решении задач «Уральской инженерной школы» по развитию </a:t>
            </a:r>
            <a:r>
              <a:rPr lang="ru-RU" sz="1550" dirty="0" err="1"/>
              <a:t>прединженерного</a:t>
            </a:r>
            <a:r>
              <a:rPr lang="ru-RU" sz="1550" dirty="0"/>
              <a:t> мышления и ранней профориентации будут приглашены к участию команды первых классов близлежащих общеобразовательных </a:t>
            </a:r>
            <a:r>
              <a:rPr lang="ru-RU" sz="1550" dirty="0" smtClean="0"/>
              <a:t>учреждений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550" dirty="0" smtClean="0">
                <a:solidFill>
                  <a:schemeClr val="accent2">
                    <a:lumMod val="50000"/>
                  </a:schemeClr>
                </a:solidFill>
              </a:rPr>
              <a:t>с </a:t>
            </a:r>
            <a:r>
              <a:rPr lang="ru-RU" sz="1550" dirty="0">
                <a:solidFill>
                  <a:schemeClr val="accent2">
                    <a:lumMod val="50000"/>
                  </a:schemeClr>
                </a:solidFill>
              </a:rPr>
              <a:t>целью раскрытия неисчерпаемых возможностей деревянного строителя для развития продуктивного мышления и конструктивно-технических способностей детей любого возраста планируется привлечь к участию в очном этапе </a:t>
            </a:r>
            <a:r>
              <a:rPr lang="ru-RU" sz="1550" dirty="0" err="1">
                <a:solidFill>
                  <a:schemeClr val="accent2">
                    <a:lumMod val="50000"/>
                  </a:schemeClr>
                </a:solidFill>
              </a:rPr>
              <a:t>ХАКАТОНа</a:t>
            </a:r>
            <a:r>
              <a:rPr lang="ru-RU" sz="1550" dirty="0">
                <a:solidFill>
                  <a:schemeClr val="accent2">
                    <a:lumMod val="50000"/>
                  </a:schemeClr>
                </a:solidFill>
              </a:rPr>
              <a:t> родителей из ДОУ – </a:t>
            </a:r>
            <a:r>
              <a:rPr lang="ru-RU" sz="1550" dirty="0" smtClean="0">
                <a:solidFill>
                  <a:schemeClr val="accent2">
                    <a:lumMod val="50000"/>
                  </a:schemeClr>
                </a:solidFill>
              </a:rPr>
              <a:t>участников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550" dirty="0" smtClean="0"/>
              <a:t>с </a:t>
            </a:r>
            <a:r>
              <a:rPr lang="ru-RU" sz="1550" dirty="0"/>
              <a:t>целью расширения диапазона </a:t>
            </a:r>
            <a:r>
              <a:rPr lang="ru-RU" sz="1550" dirty="0" err="1"/>
              <a:t>выгодополучателей</a:t>
            </a:r>
            <a:r>
              <a:rPr lang="ru-RU" sz="1550" dirty="0"/>
              <a:t> и популяризации конструктивно-модельной деятельности дошкольников будет создана в социальных сетях группа </a:t>
            </a:r>
            <a:r>
              <a:rPr lang="ru-RU" sz="1550" dirty="0" smtClean="0"/>
              <a:t>ХАКАТОН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550" dirty="0" smtClean="0">
                <a:solidFill>
                  <a:schemeClr val="accent2">
                    <a:lumMod val="50000"/>
                  </a:schemeClr>
                </a:solidFill>
              </a:rPr>
              <a:t>с </a:t>
            </a:r>
            <a:r>
              <a:rPr lang="ru-RU" sz="1550" dirty="0">
                <a:solidFill>
                  <a:schemeClr val="accent2">
                    <a:lumMod val="50000"/>
                  </a:schemeClr>
                </a:solidFill>
              </a:rPr>
              <a:t>целью масштабирования опыта по развитию конструктивно-технических способностей дошкольников, в том числе и детей с ОВЗ, рассчитываем привлечь к участию в практике другие дошкольные образовательные учреждения города и </a:t>
            </a:r>
            <a:r>
              <a:rPr lang="ru-RU" sz="1550">
                <a:solidFill>
                  <a:schemeClr val="accent2">
                    <a:lumMod val="50000"/>
                  </a:schemeClr>
                </a:solidFill>
              </a:rPr>
              <a:t>иных </a:t>
            </a:r>
            <a:r>
              <a:rPr lang="ru-RU" sz="1550" smtClean="0">
                <a:solidFill>
                  <a:schemeClr val="accent2">
                    <a:lumMod val="50000"/>
                  </a:schemeClr>
                </a:solidFill>
              </a:rPr>
              <a:t>территорий</a:t>
            </a:r>
            <a:endParaRPr lang="ru-RU" sz="155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82" y="336289"/>
            <a:ext cx="1560071" cy="9159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65379" y="225223"/>
            <a:ext cx="699901" cy="1138051"/>
          </a:xfrm>
          <a:prstGeom prst="rect">
            <a:avLst/>
          </a:prstGeom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1974053" y="477565"/>
            <a:ext cx="9091325" cy="7746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</a:rPr>
              <a:t>Перспективы развития муниципальной практики</a:t>
            </a:r>
            <a:endParaRPr lang="ru-RU" sz="3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027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10"/>
          <p:cNvSpPr>
            <a:spLocks noGrp="1"/>
          </p:cNvSpPr>
          <p:nvPr>
            <p:ph sz="half" idx="1"/>
          </p:nvPr>
        </p:nvSpPr>
        <p:spPr>
          <a:xfrm>
            <a:off x="413982" y="1539875"/>
            <a:ext cx="4691418" cy="4351338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 smtClean="0"/>
              <a:t>Реализация </a:t>
            </a:r>
            <a:r>
              <a:rPr lang="ru-RU" sz="2400" dirty="0"/>
              <a:t>мероприятий комплексной программы </a:t>
            </a:r>
            <a:r>
              <a:rPr lang="ru-RU" sz="2400" dirty="0" smtClean="0"/>
              <a:t>«Уральская </a:t>
            </a:r>
            <a:r>
              <a:rPr lang="ru-RU" sz="2400" dirty="0"/>
              <a:t>инженерная школа» на 2015 – 2034 годы (</a:t>
            </a:r>
            <a:r>
              <a:rPr lang="ru-RU" sz="2400" dirty="0" smtClean="0"/>
              <a:t>утверждена </a:t>
            </a:r>
            <a:r>
              <a:rPr lang="ru-RU" sz="2400" dirty="0"/>
              <a:t>Указом Губернатора Свердловской области от </a:t>
            </a:r>
            <a:r>
              <a:rPr lang="ru-RU" sz="2400" dirty="0" smtClean="0"/>
              <a:t>06.10.2014г</a:t>
            </a:r>
            <a:r>
              <a:rPr lang="ru-RU" sz="2400" dirty="0"/>
              <a:t>. </a:t>
            </a:r>
            <a:r>
              <a:rPr lang="ru-RU" sz="2400" dirty="0" smtClean="0"/>
              <a:t>№ 453-УГ, с изменениями от 31.05.2016г. № 307-УГ)</a:t>
            </a:r>
          </a:p>
          <a:p>
            <a:endParaRPr lang="ru-RU" dirty="0"/>
          </a:p>
        </p:txBody>
      </p:sp>
      <p:sp>
        <p:nvSpPr>
          <p:cNvPr id="17" name="Объект 16"/>
          <p:cNvSpPr>
            <a:spLocks noGrp="1"/>
          </p:cNvSpPr>
          <p:nvPr>
            <p:ph sz="half" idx="2"/>
          </p:nvPr>
        </p:nvSpPr>
        <p:spPr>
          <a:xfrm>
            <a:off x="5524500" y="1539876"/>
            <a:ext cx="6038850" cy="3099537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Реализация федерального проекта «Формирование комфортной городской среды» национального проекта «Жилье и городская среда» (Паспорт проекта утвержден президиумом Совета при Президенте Российской Федерации по стратегическому развитию и приоритетным проектам, протокол от 18.04.2017г. № 5)</a:t>
            </a:r>
          </a:p>
          <a:p>
            <a:endParaRPr lang="ru-RU" dirty="0"/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3522136" y="336289"/>
            <a:ext cx="6007897" cy="10269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</a:rPr>
              <a:t>Актуальность и своевременность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</a:rPr>
              <a:t>муниципальной практики </a:t>
            </a:r>
            <a:endParaRPr lang="ru-RU" sz="3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82" y="336289"/>
            <a:ext cx="1560071" cy="9159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99615" y="280755"/>
            <a:ext cx="699901" cy="113805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8878" y="4639413"/>
            <a:ext cx="2622914" cy="179948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22966" y="4636546"/>
            <a:ext cx="2705100" cy="180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826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4978" y="428987"/>
            <a:ext cx="1560071" cy="9159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47120" y="317921"/>
            <a:ext cx="699901" cy="1138051"/>
          </a:xfrm>
          <a:prstGeom prst="rect">
            <a:avLst/>
          </a:prstGeom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3796115" y="499625"/>
            <a:ext cx="5459939" cy="7746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</a:rPr>
              <a:t>Цель муниципальной практики </a:t>
            </a:r>
            <a:endParaRPr lang="ru-RU" sz="3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Подзаголовок 10"/>
          <p:cNvSpPr txBox="1">
            <a:spLocks/>
          </p:cNvSpPr>
          <p:nvPr/>
        </p:nvSpPr>
        <p:spPr>
          <a:xfrm>
            <a:off x="413982" y="2025651"/>
            <a:ext cx="5339119" cy="3832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 </a:t>
            </a:r>
            <a:r>
              <a:rPr lang="ru-RU" dirty="0"/>
              <a:t>совершенствование условий для </a:t>
            </a:r>
            <a:r>
              <a:rPr lang="ru-RU" dirty="0" smtClean="0"/>
              <a:t>активизации </a:t>
            </a:r>
            <a:r>
              <a:rPr lang="ru-RU" dirty="0"/>
              <a:t>и популяризации конструктивно-модельной деятельности дошкольников 4-5, 5-6 лет (в том числе с ограниченными возможностями здоровья) в рамках подготовки и проведения открытого событийного образовательного формата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281820" y="2119313"/>
            <a:ext cx="5496197" cy="3771900"/>
          </a:xfrm>
          <a:prstGeom prst="rect">
            <a:avLst/>
          </a:prstGeom>
          <a:scene3d>
            <a:camera prst="orthographicFront"/>
            <a:lightRig rig="threePt" dir="t"/>
          </a:scene3d>
          <a:sp3d contourW="19050">
            <a:contourClr>
              <a:schemeClr val="accent2">
                <a:lumMod val="50000"/>
              </a:schemeClr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75159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413982" y="1462001"/>
            <a:ext cx="11351298" cy="5112970"/>
          </a:xfrm>
        </p:spPr>
        <p:txBody>
          <a:bodyPr>
            <a:normAutofit fontScale="70000" lnSpcReduction="20000"/>
          </a:bodyPr>
          <a:lstStyle/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ru-RU" dirty="0"/>
              <a:t>Создать условия для проведения открытого событийного образовательного формата по развитию конструктивно-модельной деятельности детей от 4-х лет на базе МБДОУ «Детский сад № 24 «Светлячок» в инновационном формате – </a:t>
            </a:r>
            <a:r>
              <a:rPr lang="ru-RU" dirty="0" smtClean="0"/>
              <a:t>ХАКАТОН.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Увеличить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количество дошкольников 4-6 лет, в том числе с ОВЗ, вовлечённых в конструктивно-модельную деятельность, посредством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привлечения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в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образовательное мероприятие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воспитанников из других детских садов (не менее 100 человек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).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ru-RU" dirty="0" smtClean="0"/>
              <a:t>Сформировать </a:t>
            </a:r>
            <a:r>
              <a:rPr lang="ru-RU" dirty="0"/>
              <a:t>на базе ДОУ успешную команду инициативных, ответственных педагогов-единомышленников, обладающих высокой степенью развития сотрудничества и готовых к созданию новых образовательных продуктов (10-12 человек</a:t>
            </a:r>
            <a:r>
              <a:rPr lang="ru-RU" dirty="0" smtClean="0"/>
              <a:t>).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Обеспечить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увеличение количества педагогов ДОУ, повысивших профессиональный уровень в области развития конструктивно-технических способностей детей (не менее 75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%).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ru-RU" dirty="0" smtClean="0"/>
              <a:t>Расширить </a:t>
            </a:r>
            <a:r>
              <a:rPr lang="ru-RU" dirty="0"/>
              <a:t>спектр используемых детьми конструктивных материалов (деревянный строительный конструктор, </a:t>
            </a:r>
            <a:r>
              <a:rPr lang="ru-RU" dirty="0" err="1"/>
              <a:t>лего</a:t>
            </a:r>
            <a:r>
              <a:rPr lang="ru-RU" dirty="0"/>
              <a:t>-конструктор, бросовый материал, дополнительные игровые материалы) и раскрыть возможности их «</a:t>
            </a:r>
            <a:r>
              <a:rPr lang="ru-RU" dirty="0" err="1"/>
              <a:t>миксования</a:t>
            </a:r>
            <a:r>
              <a:rPr lang="ru-RU" dirty="0" smtClean="0"/>
              <a:t>».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Мотивировать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руководителей и педагогов ДОУ – участников интерактивного события к использованию инновационных образовательных технологий и форм организации конструктивно-модельной деятельности детей; развивать формат сетевого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взаимодействия.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ru-RU" dirty="0" smtClean="0"/>
              <a:t>Обеспечить </a:t>
            </a:r>
            <a:r>
              <a:rPr lang="ru-RU" dirty="0"/>
              <a:t>интеграцию видов детской деятельности в соответствии с федеральным государственным образовательным стандартом дошкольного образования (ФГОС ДО) посредством выполнения детьми разнообразных практико-ориентированных заданий в ходе </a:t>
            </a:r>
            <a:r>
              <a:rPr lang="ru-RU" dirty="0" smtClean="0"/>
              <a:t>мероприятия.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Привлечь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родителей (законных представителей) к участию в разнообразных образовательных событиях по развитию конструктивно-модельной деятельности дошкольников и, следовательно, к её популяризации.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82" y="336289"/>
            <a:ext cx="1560071" cy="9159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65379" y="225223"/>
            <a:ext cx="699901" cy="1138051"/>
          </a:xfrm>
          <a:prstGeom prst="rect">
            <a:avLst/>
          </a:prstGeom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3575130" y="477565"/>
            <a:ext cx="5889171" cy="7746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</a:rPr>
              <a:t>Задачи муниципальной практики </a:t>
            </a:r>
            <a:endParaRPr lang="ru-RU" sz="3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379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80709" y="1527324"/>
            <a:ext cx="7184570" cy="476026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smtClean="0"/>
              <a:t>ХАКАТОН – </a:t>
            </a:r>
            <a:r>
              <a:rPr lang="ru-RU" sz="2400" dirty="0"/>
              <a:t>это динамичное мероприятие, которое объединяет участников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(в нашем случае – команды детей из пяти ДОУ)</a:t>
            </a:r>
            <a:r>
              <a:rPr lang="ru-RU" sz="2400" dirty="0"/>
              <a:t> с различными уровнями знаний и навыков под руководством специалистов-практиков (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педагогов-менторов из ДОУ – организатора)</a:t>
            </a:r>
            <a:r>
              <a:rPr lang="ru-RU" sz="2400" dirty="0"/>
              <a:t>; непосредственно на площадке </a:t>
            </a:r>
            <a:r>
              <a:rPr lang="ru-RU" sz="2400" dirty="0" err="1" smtClean="0"/>
              <a:t>ХАКАТОНа</a:t>
            </a:r>
            <a:r>
              <a:rPr lang="ru-RU" sz="2400" dirty="0" smtClean="0"/>
              <a:t> </a:t>
            </a:r>
            <a:r>
              <a:rPr lang="ru-RU" sz="2400" dirty="0"/>
              <a:t>появляются новые идеи, которые здесь же доводятся до реализации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(необходимость дооформить постройку, внести в неё изменения, объединить постройки в улицу с комфортной инфраструктурой)</a:t>
            </a:r>
            <a:r>
              <a:rPr lang="ru-RU" sz="2400" dirty="0"/>
              <a:t>. Творческая неформальная атмосфера, неотъемлемый атрибут </a:t>
            </a:r>
            <a:r>
              <a:rPr lang="ru-RU" sz="2400" dirty="0" err="1" smtClean="0"/>
              <a:t>ХАКАТОНа</a:t>
            </a:r>
            <a:r>
              <a:rPr lang="ru-RU" sz="2400" dirty="0" smtClean="0"/>
              <a:t>,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поддерживается персонажем, который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мотивирует  конструктивную деятельность детей. 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82" y="336289"/>
            <a:ext cx="1560071" cy="9159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65379" y="225223"/>
            <a:ext cx="699901" cy="1138051"/>
          </a:xfrm>
          <a:prstGeom prst="rect">
            <a:avLst/>
          </a:prstGeom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4681119" y="406926"/>
            <a:ext cx="3677194" cy="7746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</a:rPr>
              <a:t>Что такое ХАКАТОН?</a:t>
            </a:r>
            <a:endParaRPr lang="ru-RU" sz="3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55023" y="3883705"/>
            <a:ext cx="3063833" cy="2728328"/>
          </a:xfrm>
          <a:prstGeom prst="rect">
            <a:avLst/>
          </a:prstGeom>
          <a:scene3d>
            <a:camera prst="orthographicFront"/>
            <a:lightRig rig="threePt" dir="t"/>
          </a:scene3d>
          <a:sp3d contourW="19050">
            <a:contourClr>
              <a:schemeClr val="accent2">
                <a:lumMod val="50000"/>
              </a:schemeClr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52131" y="1441337"/>
            <a:ext cx="3039292" cy="2299051"/>
          </a:xfrm>
          <a:prstGeom prst="rect">
            <a:avLst/>
          </a:prstGeom>
          <a:scene3d>
            <a:camera prst="orthographicFront"/>
            <a:lightRig rig="threePt" dir="t"/>
          </a:scene3d>
          <a:sp3d contourW="19050">
            <a:contourClr>
              <a:schemeClr val="accent2">
                <a:lumMod val="50000"/>
              </a:schemeClr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10401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07069" y="1116844"/>
            <a:ext cx="7958211" cy="3217764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1700" dirty="0" smtClean="0"/>
              <a:t>формат </a:t>
            </a:r>
            <a:r>
              <a:rPr lang="ru-RU" sz="1700" dirty="0"/>
              <a:t>ХАКАТОН адаптирован для </a:t>
            </a:r>
            <a:r>
              <a:rPr lang="ru-RU" sz="1700" dirty="0" smtClean="0"/>
              <a:t>дошкольников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700" dirty="0">
                <a:solidFill>
                  <a:schemeClr val="accent2">
                    <a:lumMod val="50000"/>
                  </a:schemeClr>
                </a:solidFill>
              </a:rPr>
              <a:t>у</a:t>
            </a:r>
            <a:r>
              <a:rPr lang="ru-RU" sz="1700" dirty="0" smtClean="0">
                <a:solidFill>
                  <a:schemeClr val="accent2">
                    <a:lumMod val="50000"/>
                  </a:schemeClr>
                </a:solidFill>
              </a:rPr>
              <a:t>никальная технология </a:t>
            </a:r>
            <a:r>
              <a:rPr lang="ru-RU" sz="1700" dirty="0">
                <a:solidFill>
                  <a:schemeClr val="accent2">
                    <a:lumMod val="50000"/>
                  </a:schemeClr>
                </a:solidFill>
              </a:rPr>
              <a:t>развития конструктивно-модельной деятельности </a:t>
            </a:r>
            <a:r>
              <a:rPr lang="ru-RU" sz="1700" dirty="0" smtClean="0">
                <a:solidFill>
                  <a:schemeClr val="accent2">
                    <a:lumMod val="50000"/>
                  </a:schemeClr>
                </a:solidFill>
              </a:rPr>
              <a:t>дошкольников, позволяющая </a:t>
            </a:r>
            <a:r>
              <a:rPr lang="ru-RU" sz="1700" dirty="0">
                <a:solidFill>
                  <a:schemeClr val="accent2">
                    <a:lumMod val="50000"/>
                  </a:schemeClr>
                </a:solidFill>
              </a:rPr>
              <a:t>формировать у детей научные представления об архитектуре и градостроительстве </a:t>
            </a:r>
            <a:r>
              <a:rPr lang="ru-RU" sz="1700" dirty="0" smtClean="0">
                <a:solidFill>
                  <a:schemeClr val="accent2">
                    <a:lumMod val="50000"/>
                  </a:schemeClr>
                </a:solidFill>
              </a:rPr>
              <a:t>(технология представлена </a:t>
            </a:r>
            <a:r>
              <a:rPr lang="ru-RU" sz="1700" dirty="0">
                <a:solidFill>
                  <a:schemeClr val="accent2">
                    <a:lumMod val="50000"/>
                  </a:schemeClr>
                </a:solidFill>
              </a:rPr>
              <a:t>в учебно-методическом комплексе </a:t>
            </a:r>
            <a:r>
              <a:rPr lang="ru-RU" sz="1700" dirty="0" smtClean="0">
                <a:solidFill>
                  <a:schemeClr val="accent2">
                    <a:lumMod val="50000"/>
                  </a:schemeClr>
                </a:solidFill>
              </a:rPr>
              <a:t>примерной </a:t>
            </a:r>
            <a:r>
              <a:rPr lang="ru-RU" sz="1700" dirty="0">
                <a:solidFill>
                  <a:schemeClr val="accent2">
                    <a:lumMod val="50000"/>
                  </a:schemeClr>
                </a:solidFill>
              </a:rPr>
              <a:t>основной образовательной программы дошкольного образования </a:t>
            </a:r>
            <a:r>
              <a:rPr lang="ru-RU" sz="1700" dirty="0" smtClean="0">
                <a:solidFill>
                  <a:schemeClr val="accent2">
                    <a:lumMod val="50000"/>
                  </a:schemeClr>
                </a:solidFill>
              </a:rPr>
              <a:t>«Детский </a:t>
            </a:r>
            <a:r>
              <a:rPr lang="ru-RU" sz="1700" dirty="0">
                <a:solidFill>
                  <a:schemeClr val="accent2">
                    <a:lumMod val="50000"/>
                  </a:schemeClr>
                </a:solidFill>
              </a:rPr>
              <a:t>сад – Дом радости</a:t>
            </a:r>
            <a:r>
              <a:rPr lang="ru-RU" sz="1700" dirty="0" smtClean="0">
                <a:solidFill>
                  <a:schemeClr val="accent2">
                    <a:lumMod val="50000"/>
                  </a:schemeClr>
                </a:solidFill>
              </a:rPr>
              <a:t>», автор Н.М. Крылова)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700" dirty="0" smtClean="0"/>
              <a:t>использование </a:t>
            </a:r>
            <a:r>
              <a:rPr lang="ru-RU" sz="1700" dirty="0" err="1" smtClean="0"/>
              <a:t>квест</a:t>
            </a:r>
            <a:r>
              <a:rPr lang="ru-RU" sz="1700" dirty="0" smtClean="0"/>
              <a:t>-технологии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700" dirty="0" smtClean="0">
                <a:solidFill>
                  <a:schemeClr val="accent2">
                    <a:lumMod val="50000"/>
                  </a:schemeClr>
                </a:solidFill>
              </a:rPr>
              <a:t>применение </a:t>
            </a:r>
            <a:r>
              <a:rPr lang="ru-RU" sz="1700" dirty="0">
                <a:solidFill>
                  <a:schemeClr val="accent2">
                    <a:lumMod val="50000"/>
                  </a:schemeClr>
                </a:solidFill>
              </a:rPr>
              <a:t>элементов технологии </a:t>
            </a:r>
            <a:r>
              <a:rPr lang="ru-RU" sz="1700" dirty="0" err="1" smtClean="0">
                <a:solidFill>
                  <a:schemeClr val="accent2">
                    <a:lumMod val="50000"/>
                  </a:schemeClr>
                </a:solidFill>
              </a:rPr>
              <a:t>командообразования</a:t>
            </a:r>
            <a:r>
              <a:rPr lang="ru-RU" sz="17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700" dirty="0" smtClean="0">
                <a:solidFill>
                  <a:schemeClr val="accent2">
                    <a:lumMod val="50000"/>
                  </a:schemeClr>
                </a:solidFill>
              </a:rPr>
              <a:t>(сплочение команды детей </a:t>
            </a:r>
            <a:r>
              <a:rPr lang="ru-RU" sz="1700" dirty="0">
                <a:solidFill>
                  <a:schemeClr val="accent2">
                    <a:lumMod val="50000"/>
                  </a:schemeClr>
                </a:solidFill>
              </a:rPr>
              <a:t>на основе целеполагающего подхода</a:t>
            </a:r>
            <a:r>
              <a:rPr lang="ru-RU" sz="1700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700" dirty="0" smtClean="0"/>
              <a:t>деятельность </a:t>
            </a:r>
            <a:r>
              <a:rPr lang="ru-RU" sz="1700" dirty="0"/>
              <a:t>детей </a:t>
            </a:r>
            <a:r>
              <a:rPr lang="ru-RU" sz="1700" dirty="0" smtClean="0"/>
              <a:t>не столько в зоне актуального, сколько в зоне ближайшего развития с </a:t>
            </a:r>
            <a:r>
              <a:rPr lang="ru-RU" sz="1700" dirty="0"/>
              <a:t>изменяющимися условиями по ходу </a:t>
            </a:r>
            <a:r>
              <a:rPr lang="ru-RU" sz="1700" dirty="0" smtClean="0"/>
              <a:t>практики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82" y="336289"/>
            <a:ext cx="1560071" cy="9159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65379" y="225223"/>
            <a:ext cx="699901" cy="1138051"/>
          </a:xfrm>
          <a:prstGeom prst="rect">
            <a:avLst/>
          </a:prstGeom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1974053" y="406926"/>
            <a:ext cx="9025123" cy="7746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</a:rPr>
              <a:t>Инновационные подходы муниципальной практики </a:t>
            </a:r>
            <a:endParaRPr lang="ru-RU" sz="3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13982" y="1602157"/>
            <a:ext cx="3366954" cy="2311862"/>
          </a:xfrm>
          <a:prstGeom prst="rect">
            <a:avLst/>
          </a:prstGeom>
          <a:scene3d>
            <a:camera prst="orthographicFront"/>
            <a:lightRig rig="threePt" dir="t"/>
          </a:scene3d>
          <a:sp3d contourW="19050">
            <a:contourClr>
              <a:schemeClr val="accent2">
                <a:lumMod val="50000"/>
              </a:schemeClr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194017" y="4334607"/>
            <a:ext cx="4245644" cy="2264345"/>
          </a:xfrm>
          <a:prstGeom prst="rect">
            <a:avLst/>
          </a:prstGeom>
          <a:scene3d>
            <a:camera prst="orthographicFront"/>
            <a:lightRig rig="threePt" dir="t"/>
          </a:scene3d>
          <a:sp3d contourW="19050">
            <a:contourClr>
              <a:schemeClr val="accent2">
                <a:lumMod val="50000"/>
              </a:schemeClr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807443" y="4334607"/>
            <a:ext cx="4077433" cy="2264345"/>
          </a:xfrm>
          <a:prstGeom prst="rect">
            <a:avLst/>
          </a:prstGeom>
          <a:scene3d>
            <a:camera prst="orthographicFront"/>
            <a:lightRig rig="threePt" dir="t"/>
          </a:scene3d>
          <a:sp3d contourW="19050">
            <a:contourClr>
              <a:schemeClr val="accent2">
                <a:lumMod val="50000"/>
              </a:schemeClr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33334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82" y="336289"/>
            <a:ext cx="1560071" cy="9159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65379" y="225223"/>
            <a:ext cx="699901" cy="1138051"/>
          </a:xfrm>
          <a:prstGeom prst="rect">
            <a:avLst/>
          </a:prstGeom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4755141" y="477565"/>
            <a:ext cx="3529149" cy="7746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</a:rPr>
              <a:t>Чек-лист </a:t>
            </a:r>
            <a:r>
              <a:rPr lang="ru-RU" sz="3000" b="1" dirty="0" err="1" smtClean="0">
                <a:solidFill>
                  <a:schemeClr val="accent2">
                    <a:lumMod val="50000"/>
                  </a:schemeClr>
                </a:solidFill>
              </a:rPr>
              <a:t>ХАКАТОНа</a:t>
            </a:r>
            <a:endParaRPr lang="ru-RU" sz="30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xmlns="" val="538603061"/>
              </p:ext>
            </p:extLst>
          </p:nvPr>
        </p:nvGraphicFramePr>
        <p:xfrm>
          <a:off x="342900" y="1670539"/>
          <a:ext cx="11579469" cy="4765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369781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263626" y="1114494"/>
            <a:ext cx="1724297" cy="2092129"/>
          </a:xfrm>
          <a:scene3d>
            <a:camera prst="orthographicFront"/>
            <a:lightRig rig="threePt" dir="t"/>
          </a:scene3d>
          <a:sp3d contourW="19050">
            <a:contourClr>
              <a:schemeClr val="accent2">
                <a:lumMod val="50000"/>
              </a:schemeClr>
            </a:contourClr>
          </a:sp3d>
        </p:spPr>
      </p:pic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114215" y="1120383"/>
            <a:ext cx="1733006" cy="2086240"/>
          </a:xfrm>
          <a:scene3d>
            <a:camera prst="orthographicFront"/>
            <a:lightRig rig="threePt" dir="t"/>
          </a:scene3d>
          <a:sp3d contourW="19050">
            <a:contourClr>
              <a:schemeClr val="accent2">
                <a:lumMod val="50000"/>
              </a:schemeClr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82" y="336289"/>
            <a:ext cx="1560071" cy="9159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65379" y="225223"/>
            <a:ext cx="699901" cy="1138051"/>
          </a:xfrm>
          <a:prstGeom prst="rect">
            <a:avLst/>
          </a:prstGeom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3489263" y="473593"/>
            <a:ext cx="6060905" cy="7746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</a:rPr>
              <a:t>Лидеры муниципальной практики</a:t>
            </a:r>
            <a:endParaRPr lang="ru-RU" sz="3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Объект 8"/>
          <p:cNvSpPr txBox="1">
            <a:spLocks/>
          </p:cNvSpPr>
          <p:nvPr/>
        </p:nvSpPr>
        <p:spPr>
          <a:xfrm>
            <a:off x="9237617" y="1938836"/>
            <a:ext cx="229253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9288" y="1118853"/>
            <a:ext cx="1554392" cy="2087770"/>
          </a:xfrm>
          <a:prstGeom prst="rect">
            <a:avLst/>
          </a:prstGeom>
          <a:scene3d>
            <a:camera prst="orthographicFront"/>
            <a:lightRig rig="threePt" dir="t"/>
          </a:scene3d>
          <a:sp3d contourW="19050">
            <a:contourClr>
              <a:schemeClr val="accent2">
                <a:lumMod val="50000"/>
              </a:schemeClr>
            </a:contourClr>
          </a:sp3d>
        </p:spPr>
      </p:pic>
      <p:sp>
        <p:nvSpPr>
          <p:cNvPr id="16" name="Объект 2"/>
          <p:cNvSpPr txBox="1">
            <a:spLocks/>
          </p:cNvSpPr>
          <p:nvPr/>
        </p:nvSpPr>
        <p:spPr>
          <a:xfrm>
            <a:off x="1313789" y="3763470"/>
            <a:ext cx="1899674" cy="7020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2400" dirty="0"/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2174894" y="3246388"/>
            <a:ext cx="2689888" cy="886225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Уткина Елена Валерьевна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11.05.2017-28.02.2021 – заведующий МБДОУ «Детский сад № 24 «Светлячок» (с 01.03.2021-заместитель заведующего по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ВМР)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Почетный работник общего образования Российской Федерации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«Инициатор, лидер и руководитель практики»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" name="Подзаголовок 2"/>
          <p:cNvSpPr txBox="1">
            <a:spLocks/>
          </p:cNvSpPr>
          <p:nvPr/>
        </p:nvSpPr>
        <p:spPr>
          <a:xfrm>
            <a:off x="7988646" y="3246388"/>
            <a:ext cx="2795452" cy="67177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300" b="1" dirty="0" smtClean="0">
                <a:solidFill>
                  <a:schemeClr val="accent2">
                    <a:lumMod val="50000"/>
                  </a:schemeClr>
                </a:solidFill>
              </a:rPr>
              <a:t>Сергеева Людмила Александровна</a:t>
            </a:r>
            <a:r>
              <a:rPr lang="ru-RU" sz="13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300" dirty="0" smtClean="0">
                <a:solidFill>
                  <a:schemeClr val="accent2">
                    <a:lumMod val="50000"/>
                  </a:schemeClr>
                </a:solidFill>
              </a:rPr>
              <a:t>воспитатель высшей квалификационной категории  МБДОУ «Детский сад № 24 «Светлячок»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300" b="1" dirty="0" smtClean="0">
                <a:solidFill>
                  <a:schemeClr val="accent2">
                    <a:lumMod val="50000"/>
                  </a:schemeClr>
                </a:solidFill>
              </a:rPr>
              <a:t>Основная роль в практике: «аналитик и конструктивный критик»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2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5028988" y="3246388"/>
            <a:ext cx="2795452" cy="67177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300" b="1" dirty="0" smtClean="0">
                <a:solidFill>
                  <a:schemeClr val="accent2">
                    <a:lumMod val="50000"/>
                  </a:schemeClr>
                </a:solidFill>
              </a:rPr>
              <a:t>Рубашкина Татьяна Александровна</a:t>
            </a:r>
            <a:r>
              <a:rPr lang="ru-RU" sz="13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300" dirty="0" smtClean="0">
                <a:solidFill>
                  <a:schemeClr val="accent2">
                    <a:lumMod val="50000"/>
                  </a:schemeClr>
                </a:solidFill>
              </a:rPr>
              <a:t>воспитатель первой квалификационной категории  МБДОУ «Детский сад № 24 «Светлячок»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300" b="1" dirty="0" smtClean="0">
                <a:solidFill>
                  <a:schemeClr val="accent2">
                    <a:lumMod val="50000"/>
                  </a:schemeClr>
                </a:solidFill>
              </a:rPr>
              <a:t>Основная роль в практике: «творец, генератор идей»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2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61068" y="4131177"/>
            <a:ext cx="5997176" cy="1125241"/>
          </a:xfrm>
          <a:prstGeom prst="rect">
            <a:avLst/>
          </a:prstGeom>
          <a:scene3d>
            <a:camera prst="orthographicFront"/>
            <a:lightRig rig="threePt" dir="t"/>
          </a:scene3d>
          <a:sp3d contourW="19050">
            <a:contourClr>
              <a:schemeClr val="accent2">
                <a:lumMod val="50000"/>
              </a:schemeClr>
            </a:contourClr>
          </a:sp3d>
        </p:spPr>
      </p:pic>
      <p:sp>
        <p:nvSpPr>
          <p:cNvPr id="23" name="Подзаголовок 2"/>
          <p:cNvSpPr txBox="1">
            <a:spLocks/>
          </p:cNvSpPr>
          <p:nvPr/>
        </p:nvSpPr>
        <p:spPr>
          <a:xfrm>
            <a:off x="349192" y="5244543"/>
            <a:ext cx="3890869" cy="4210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</a:rPr>
              <a:t>Команда педагогов-организаторов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</a:rPr>
              <a:t>Градостроительного </a:t>
            </a:r>
            <a:r>
              <a:rPr lang="ru-RU" sz="1100" b="1" dirty="0" err="1" smtClean="0">
                <a:solidFill>
                  <a:schemeClr val="accent2">
                    <a:lumMod val="50000"/>
                  </a:schemeClr>
                </a:solidFill>
              </a:rPr>
              <a:t>ХАКАТОНа</a:t>
            </a:r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</a:rPr>
              <a:t> «Юный архитектор» - 2019</a:t>
            </a:r>
            <a:endParaRPr lang="ru-RU" sz="11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050979" y="5387434"/>
            <a:ext cx="6714301" cy="1200288"/>
          </a:xfrm>
          <a:prstGeom prst="rect">
            <a:avLst/>
          </a:prstGeom>
          <a:scene3d>
            <a:camera prst="orthographicFront"/>
            <a:lightRig rig="threePt" dir="t"/>
          </a:scene3d>
          <a:sp3d contourW="19050">
            <a:contourClr>
              <a:schemeClr val="accent2">
                <a:lumMod val="50000"/>
              </a:schemeClr>
            </a:contourClr>
          </a:sp3d>
        </p:spPr>
      </p:pic>
      <p:sp>
        <p:nvSpPr>
          <p:cNvPr id="25" name="Подзаголовок 2"/>
          <p:cNvSpPr txBox="1">
            <a:spLocks/>
          </p:cNvSpPr>
          <p:nvPr/>
        </p:nvSpPr>
        <p:spPr>
          <a:xfrm>
            <a:off x="7383580" y="4865769"/>
            <a:ext cx="4333175" cy="4210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</a:rPr>
              <a:t>Команда педагогов-организаторов Градостроительного </a:t>
            </a:r>
            <a:r>
              <a:rPr lang="ru-RU" sz="1100" b="1" dirty="0" err="1" smtClean="0">
                <a:solidFill>
                  <a:schemeClr val="accent2">
                    <a:lumMod val="50000"/>
                  </a:schemeClr>
                </a:solidFill>
              </a:rPr>
              <a:t>ХАКАТОНа</a:t>
            </a:r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</a:rPr>
              <a:t> «Юный архитектор» - 2020 и члены экспертной комиссии</a:t>
            </a:r>
            <a:endParaRPr lang="ru-RU" sz="11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066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82" y="1504550"/>
            <a:ext cx="11351298" cy="2458145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у</a:t>
            </a:r>
            <a:r>
              <a:rPr lang="ru-RU" sz="2400" dirty="0" smtClean="0"/>
              <a:t>величение </a:t>
            </a:r>
            <a:r>
              <a:rPr lang="ru-RU" sz="2400" dirty="0"/>
              <a:t>количества ДОУ города, активно включённых в сетевое взаимодействие по формированию конструктивно-модельной деятельности детей, с 5-и до 10-и (50% от общего количества ДОУ города</a:t>
            </a:r>
            <a:r>
              <a:rPr lang="ru-RU" sz="2400" dirty="0" smtClean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у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величение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количества дошкольников, вовлечённых в участие в образовательных   событиях с 240-а до 363-х (в том числе дети с 4-х лет и дети с ОВЗ), прирост – 51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%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у</a:t>
            </a:r>
            <a:r>
              <a:rPr lang="ru-RU" sz="2400" dirty="0" smtClean="0"/>
              <a:t>величение </a:t>
            </a:r>
            <a:r>
              <a:rPr lang="ru-RU" sz="2400" dirty="0"/>
              <a:t>количества педагогов, активно вовлечённых в интерактивные форматы с 60-и до 84-х, прирост – 40</a:t>
            </a:r>
            <a:r>
              <a:rPr lang="ru-RU" sz="2400" dirty="0" smtClean="0"/>
              <a:t>%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у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величение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количества родителей (законных представителей), вовлечённых в образовательные события со 100-а до 170-и, прирост – 70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%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82" y="336289"/>
            <a:ext cx="1560071" cy="9159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65379" y="225223"/>
            <a:ext cx="699901" cy="1138051"/>
          </a:xfrm>
          <a:prstGeom prst="rect">
            <a:avLst/>
          </a:prstGeom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1974053" y="477565"/>
            <a:ext cx="9091325" cy="7746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900" b="1" dirty="0" smtClean="0">
                <a:solidFill>
                  <a:schemeClr val="accent2">
                    <a:lumMod val="50000"/>
                  </a:schemeClr>
                </a:solidFill>
              </a:rPr>
              <a:t>Показатели эффективности муниципальной практики</a:t>
            </a:r>
            <a:endParaRPr lang="ru-RU" sz="29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345798" y="4090811"/>
            <a:ext cx="4288647" cy="2131483"/>
          </a:xfrm>
          <a:prstGeom prst="rect">
            <a:avLst/>
          </a:prstGeom>
          <a:scene3d>
            <a:camera prst="orthographicFront"/>
            <a:lightRig rig="threePt" dir="t"/>
          </a:scene3d>
          <a:sp3d contourW="19050">
            <a:contourClr>
              <a:schemeClr val="accent2">
                <a:lumMod val="50000"/>
              </a:schemeClr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969132" y="4090810"/>
            <a:ext cx="3844188" cy="2131483"/>
          </a:xfrm>
          <a:prstGeom prst="rect">
            <a:avLst/>
          </a:prstGeom>
          <a:scene3d>
            <a:camera prst="orthographicFront"/>
            <a:lightRig rig="threePt" dir="t"/>
          </a:scene3d>
          <a:sp3d contourW="19050">
            <a:contourClr>
              <a:schemeClr val="accent2">
                <a:lumMod val="50000"/>
              </a:schemeClr>
            </a:contourClr>
          </a:sp3d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1437237" y="6249368"/>
            <a:ext cx="4105768" cy="42107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Участники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Градостроительного </a:t>
            </a:r>
            <a:r>
              <a:rPr lang="ru-RU" sz="1400" b="1" dirty="0" err="1" smtClean="0">
                <a:solidFill>
                  <a:schemeClr val="accent2">
                    <a:lumMod val="50000"/>
                  </a:schemeClr>
                </a:solidFill>
              </a:rPr>
              <a:t>ХАКАТОНа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 «Юный архитектор» - 2019</a:t>
            </a:r>
            <a:endParaRPr lang="ru-RU" sz="14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6843103" y="6249368"/>
            <a:ext cx="4096246" cy="42107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Участники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Градостроительного </a:t>
            </a:r>
            <a:r>
              <a:rPr lang="ru-RU" sz="1400" b="1" dirty="0" err="1" smtClean="0">
                <a:solidFill>
                  <a:schemeClr val="accent2">
                    <a:lumMod val="50000"/>
                  </a:schemeClr>
                </a:solidFill>
              </a:rPr>
              <a:t>ХАКАТОНа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 «Юный архитектор» - 2020</a:t>
            </a:r>
            <a:endParaRPr lang="ru-RU" sz="14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920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1088</Words>
  <Application>Microsoft Office PowerPoint</Application>
  <PresentationFormat>Произвольный</PresentationFormat>
  <Paragraphs>73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Градостроительный ХАКАТОН «Юный архитектор»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-</dc:creator>
  <cp:lastModifiedBy>Кочнева Екатерина Анатольевна</cp:lastModifiedBy>
  <cp:revision>71</cp:revision>
  <dcterms:created xsi:type="dcterms:W3CDTF">2021-07-07T07:48:32Z</dcterms:created>
  <dcterms:modified xsi:type="dcterms:W3CDTF">2021-07-08T05:54:23Z</dcterms:modified>
</cp:coreProperties>
</file>